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09" r:id="rId2"/>
  </p:sldMasterIdLst>
  <p:notesMasterIdLst>
    <p:notesMasterId r:id="rId20"/>
  </p:notesMasterIdLst>
  <p:sldIdLst>
    <p:sldId id="256" r:id="rId3"/>
    <p:sldId id="290" r:id="rId4"/>
    <p:sldId id="291" r:id="rId5"/>
    <p:sldId id="263" r:id="rId6"/>
    <p:sldId id="262" r:id="rId7"/>
    <p:sldId id="292" r:id="rId8"/>
    <p:sldId id="257" r:id="rId9"/>
    <p:sldId id="293" r:id="rId10"/>
    <p:sldId id="294" r:id="rId11"/>
    <p:sldId id="299" r:id="rId12"/>
    <p:sldId id="271" r:id="rId13"/>
    <p:sldId id="303" r:id="rId14"/>
    <p:sldId id="304" r:id="rId15"/>
    <p:sldId id="305" r:id="rId16"/>
    <p:sldId id="306" r:id="rId17"/>
    <p:sldId id="307" r:id="rId18"/>
    <p:sldId id="310"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D752"/>
    <a:srgbClr val="F2A148"/>
    <a:srgbClr val="B66E38"/>
    <a:srgbClr val="AD661F"/>
    <a:srgbClr val="E1EBCD"/>
    <a:srgbClr val="6D8838"/>
    <a:srgbClr val="0CDAB8"/>
    <a:srgbClr val="7030A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65" autoAdjust="0"/>
  </p:normalViewPr>
  <p:slideViewPr>
    <p:cSldViewPr>
      <p:cViewPr varScale="1">
        <p:scale>
          <a:sx n="107" d="100"/>
          <a:sy n="107" d="100"/>
        </p:scale>
        <p:origin x="-17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2C24486D-C062-4C32-9224-EA7B275E3CA7}" type="datetimeFigureOut">
              <a:rPr lang="ru-RU"/>
              <a:pPr>
                <a:defRPr/>
              </a:pPr>
              <a:t>02.05.2022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34D6C46-2BFF-4E92-A1E5-D405399AA65D}"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0484"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EBF8C2E-A8BB-4FEA-B6B9-1324788B3F8F}" type="slidenum">
              <a:rPr lang="ru-RU" altLang="ru-RU">
                <a:latin typeface="Arial" panose="020B0604020202020204" pitchFamily="34" charset="0"/>
              </a:rPr>
              <a:pPr algn="r" eaLnBrk="1" hangingPunct="1">
                <a:spcBef>
                  <a:spcPct val="0"/>
                </a:spcBef>
              </a:pPr>
              <a:t>3</a:t>
            </a:fld>
            <a:endParaRPr lang="ru-RU" altLang="ru-RU">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EDA8A5F-6E04-4562-9E14-83D710826E76}" type="datetimeFigureOut">
              <a:rPr lang="ru-RU"/>
              <a:pPr>
                <a:defRPr/>
              </a:pPr>
              <a:t>02.05.2022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0937A397-1F9D-453E-AAB8-2E87136C03B7}" type="slidenum">
              <a:rPr lang="ru-RU" altLang="ru-RU"/>
              <a:pPr/>
              <a:t>‹#›</a:t>
            </a:fld>
            <a:endParaRPr lang="ru-RU" altLang="ru-RU"/>
          </a:p>
        </p:txBody>
      </p:sp>
    </p:spTree>
    <p:extLst>
      <p:ext uri="{BB962C8B-B14F-4D97-AF65-F5344CB8AC3E}">
        <p14:creationId xmlns="" xmlns:p14="http://schemas.microsoft.com/office/powerpoint/2010/main" val="109724816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45EC34B-A65D-4D2F-A103-AD142E330CF0}" type="datetimeFigureOut">
              <a:rPr lang="ru-RU"/>
              <a:pPr>
                <a:defRPr/>
              </a:pPr>
              <a:t>02.05.2022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21E7CB16-9270-4DC5-B3BA-35702FC0C36A}" type="slidenum">
              <a:rPr lang="ru-RU" altLang="ru-RU"/>
              <a:pPr/>
              <a:t>‹#›</a:t>
            </a:fld>
            <a:endParaRPr lang="ru-RU" altLang="ru-RU"/>
          </a:p>
        </p:txBody>
      </p:sp>
    </p:spTree>
    <p:extLst>
      <p:ext uri="{BB962C8B-B14F-4D97-AF65-F5344CB8AC3E}">
        <p14:creationId xmlns="" xmlns:p14="http://schemas.microsoft.com/office/powerpoint/2010/main" val="418984415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8181C4D-170A-40C0-8DE8-23CEA423510C}" type="datetimeFigureOut">
              <a:rPr lang="ru-RU"/>
              <a:pPr>
                <a:defRPr/>
              </a:pPr>
              <a:t>02.05.2022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6AAA7205-1701-4FD6-B0FE-00F864ED12E6}" type="slidenum">
              <a:rPr lang="ru-RU" altLang="ru-RU"/>
              <a:pPr/>
              <a:t>‹#›</a:t>
            </a:fld>
            <a:endParaRPr lang="ru-RU" altLang="ru-RU"/>
          </a:p>
        </p:txBody>
      </p:sp>
    </p:spTree>
    <p:extLst>
      <p:ext uri="{BB962C8B-B14F-4D97-AF65-F5344CB8AC3E}">
        <p14:creationId xmlns="" xmlns:p14="http://schemas.microsoft.com/office/powerpoint/2010/main" val="146979416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FCA6B27-7948-4FBD-8577-0478031242C1}" type="datetimeFigureOut">
              <a:rPr lang="ru-RU"/>
              <a:pPr>
                <a:defRPr/>
              </a:pPr>
              <a:t>02.05.2022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C96D6397-1B21-4895-B3E6-4D9C641BC5BB}" type="slidenum">
              <a:rPr lang="ru-RU" altLang="ru-RU"/>
              <a:pPr/>
              <a:t>‹#›</a:t>
            </a:fld>
            <a:endParaRPr lang="ru-RU" altLang="ru-RU"/>
          </a:p>
        </p:txBody>
      </p:sp>
    </p:spTree>
    <p:extLst>
      <p:ext uri="{BB962C8B-B14F-4D97-AF65-F5344CB8AC3E}">
        <p14:creationId xmlns="" xmlns:p14="http://schemas.microsoft.com/office/powerpoint/2010/main" val="76063183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AA155BA-118F-4545-A3E7-9FF87866083D}" type="datetimeFigureOut">
              <a:rPr lang="ru-RU"/>
              <a:pPr>
                <a:defRPr/>
              </a:pPr>
              <a:t>02.05.2022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825D585A-6B47-4239-9BBB-C83CB5937ACE}" type="slidenum">
              <a:rPr lang="ru-RU" altLang="ru-RU"/>
              <a:pPr/>
              <a:t>‹#›</a:t>
            </a:fld>
            <a:endParaRPr lang="ru-RU" altLang="ru-RU"/>
          </a:p>
        </p:txBody>
      </p:sp>
    </p:spTree>
    <p:extLst>
      <p:ext uri="{BB962C8B-B14F-4D97-AF65-F5344CB8AC3E}">
        <p14:creationId xmlns="" xmlns:p14="http://schemas.microsoft.com/office/powerpoint/2010/main" val="60652674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60C1AD1-FCBF-4693-9A74-29A4CD37CA78}" type="datetimeFigureOut">
              <a:rPr lang="ru-RU"/>
              <a:pPr>
                <a:defRPr/>
              </a:pPr>
              <a:t>02.05.2022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1FBEC425-8915-4530-A409-84871BB3648F}" type="slidenum">
              <a:rPr lang="ru-RU" altLang="ru-RU"/>
              <a:pPr/>
              <a:t>‹#›</a:t>
            </a:fld>
            <a:endParaRPr lang="ru-RU" altLang="ru-RU"/>
          </a:p>
        </p:txBody>
      </p:sp>
    </p:spTree>
    <p:extLst>
      <p:ext uri="{BB962C8B-B14F-4D97-AF65-F5344CB8AC3E}">
        <p14:creationId xmlns="" xmlns:p14="http://schemas.microsoft.com/office/powerpoint/2010/main" val="198743493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B0CC0EB-BF27-4BF8-A203-9A3E0BCD613E}" type="datetimeFigureOut">
              <a:rPr lang="ru-RU"/>
              <a:pPr>
                <a:defRPr/>
              </a:pPr>
              <a:t>02.05.2022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76E9D48B-92E1-40E2-9D45-95B81CA1780B}" type="slidenum">
              <a:rPr lang="ru-RU" altLang="ru-RU"/>
              <a:pPr/>
              <a:t>‹#›</a:t>
            </a:fld>
            <a:endParaRPr lang="ru-RU" altLang="ru-RU"/>
          </a:p>
        </p:txBody>
      </p:sp>
    </p:spTree>
    <p:extLst>
      <p:ext uri="{BB962C8B-B14F-4D97-AF65-F5344CB8AC3E}">
        <p14:creationId xmlns="" xmlns:p14="http://schemas.microsoft.com/office/powerpoint/2010/main" val="262148002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C47F166-394D-4237-A3FC-FFAA891F09D6}" type="datetimeFigureOut">
              <a:rPr lang="ru-RU"/>
              <a:pPr>
                <a:defRPr/>
              </a:pPr>
              <a:t>02.05.2022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E9C20977-A719-4966-B41B-584E2E1B44A7}" type="slidenum">
              <a:rPr lang="ru-RU" altLang="ru-RU"/>
              <a:pPr/>
              <a:t>‹#›</a:t>
            </a:fld>
            <a:endParaRPr lang="ru-RU" altLang="ru-RU"/>
          </a:p>
        </p:txBody>
      </p:sp>
    </p:spTree>
    <p:extLst>
      <p:ext uri="{BB962C8B-B14F-4D97-AF65-F5344CB8AC3E}">
        <p14:creationId xmlns="" xmlns:p14="http://schemas.microsoft.com/office/powerpoint/2010/main" val="427405408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1F325A0-F15F-4115-936B-7CD5C019DF78}" type="datetimeFigureOut">
              <a:rPr lang="ru-RU"/>
              <a:pPr>
                <a:defRPr/>
              </a:pPr>
              <a:t>02.05.2022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19A5F30C-C3D8-4771-8B6F-D2B883E37B76}" type="slidenum">
              <a:rPr lang="ru-RU" altLang="ru-RU"/>
              <a:pPr/>
              <a:t>‹#›</a:t>
            </a:fld>
            <a:endParaRPr lang="ru-RU" altLang="ru-RU"/>
          </a:p>
        </p:txBody>
      </p:sp>
    </p:spTree>
    <p:extLst>
      <p:ext uri="{BB962C8B-B14F-4D97-AF65-F5344CB8AC3E}">
        <p14:creationId xmlns="" xmlns:p14="http://schemas.microsoft.com/office/powerpoint/2010/main" val="37748442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F9A7DAD-8F12-42BE-8F3A-A8AEC989DE8A}" type="datetimeFigureOut">
              <a:rPr lang="ru-RU"/>
              <a:pPr>
                <a:defRPr/>
              </a:pPr>
              <a:t>02.05.2022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2E1381E7-07BA-43D4-B3C7-EBA58015F72D}" type="slidenum">
              <a:rPr lang="ru-RU" altLang="ru-RU"/>
              <a:pPr/>
              <a:t>‹#›</a:t>
            </a:fld>
            <a:endParaRPr lang="ru-RU" altLang="ru-RU"/>
          </a:p>
        </p:txBody>
      </p:sp>
    </p:spTree>
    <p:extLst>
      <p:ext uri="{BB962C8B-B14F-4D97-AF65-F5344CB8AC3E}">
        <p14:creationId xmlns="" xmlns:p14="http://schemas.microsoft.com/office/powerpoint/2010/main" val="272964206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238CE39-6857-48FA-B1D5-5BFBF42F6DBB}" type="datetimeFigureOut">
              <a:rPr lang="ru-RU"/>
              <a:pPr>
                <a:defRPr/>
              </a:pPr>
              <a:t>02.05.2022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5A33E8C8-25DA-48A3-835D-026466591D42}" type="slidenum">
              <a:rPr lang="ru-RU" altLang="ru-RU"/>
              <a:pPr/>
              <a:t>‹#›</a:t>
            </a:fld>
            <a:endParaRPr lang="ru-RU" altLang="ru-RU"/>
          </a:p>
        </p:txBody>
      </p:sp>
    </p:spTree>
    <p:extLst>
      <p:ext uri="{BB962C8B-B14F-4D97-AF65-F5344CB8AC3E}">
        <p14:creationId xmlns="" xmlns:p14="http://schemas.microsoft.com/office/powerpoint/2010/main" val="264054534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29271CD-6254-455A-A327-7C485651FFD9}" type="datetimeFigureOut">
              <a:rPr lang="ru-RU"/>
              <a:pPr>
                <a:defRPr/>
              </a:pPr>
              <a:t>02.05.2022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D26EE52D-112C-4836-BA5B-3C3870F21D42}" type="slidenum">
              <a:rPr lang="ru-RU" altLang="ru-RU"/>
              <a:pPr/>
              <a:t>‹#›</a:t>
            </a:fld>
            <a:endParaRPr lang="ru-RU" altLang="ru-RU"/>
          </a:p>
        </p:txBody>
      </p:sp>
    </p:spTree>
    <p:extLst>
      <p:ext uri="{BB962C8B-B14F-4D97-AF65-F5344CB8AC3E}">
        <p14:creationId xmlns="" xmlns:p14="http://schemas.microsoft.com/office/powerpoint/2010/main" val="406755831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2AA85C-63A4-4970-8D7E-D3A343CA0D51}" type="datetimeFigureOut">
              <a:rPr lang="ru-RU"/>
              <a:pPr>
                <a:defRPr/>
              </a:pPr>
              <a:t>02.05.2022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New Roman" panose="02020603050405020304" pitchFamily="18" charset="0"/>
                <a:cs typeface="Times New Roman" panose="02020603050405020304" pitchFamily="18" charset="0"/>
              </a:defRPr>
            </a:lvl1pPr>
          </a:lstStyle>
          <a:p>
            <a:fld id="{913C8EE5-9B1E-4A6D-8271-47C68A20F6F8}"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023"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7"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prstClr val="black">
                    <a:tint val="75000"/>
                  </a:prstClr>
                </a:solidFill>
                <a:latin typeface="+mn-lt"/>
                <a:cs typeface="+mn-cs"/>
              </a:defRPr>
            </a:lvl1pPr>
          </a:lstStyle>
          <a:p>
            <a:pPr>
              <a:defRPr/>
            </a:pPr>
            <a:fld id="{E819292C-AE00-46D4-AC57-1D0D0B87E6C8}" type="datetimeFigureOut">
              <a:rPr lang="ru-RU"/>
              <a:pPr>
                <a:defRPr/>
              </a:pPr>
              <a:t>02.05.2022</a:t>
            </a:fld>
            <a:endParaRPr lang="ru-RU"/>
          </a:p>
        </p:txBody>
      </p:sp>
      <p:sp>
        <p:nvSpPr>
          <p:cNvPr id="8"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9"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11B033D-EA14-4F1E-AE3C-3F1C6D13846B}"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022" r:id="rId1"/>
  </p:sldLayoutIdLst>
  <p:transition spd="med">
    <p:fade/>
  </p:transition>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cs typeface="Times New Roman" pitchFamily="18" charset="0"/>
        </a:defRPr>
      </a:lvl2pPr>
      <a:lvl3pPr algn="ctr" rtl="0" eaLnBrk="0" fontAlgn="base" hangingPunct="0">
        <a:spcBef>
          <a:spcPct val="0"/>
        </a:spcBef>
        <a:spcAft>
          <a:spcPct val="0"/>
        </a:spcAft>
        <a:defRPr sz="4400">
          <a:solidFill>
            <a:schemeClr val="tx1"/>
          </a:solidFill>
          <a:latin typeface="Arial" panose="020B0604020202020204" pitchFamily="34" charset="0"/>
          <a:cs typeface="Times New Roman" pitchFamily="18" charset="0"/>
        </a:defRPr>
      </a:lvl3pPr>
      <a:lvl4pPr algn="ctr" rtl="0" eaLnBrk="0" fontAlgn="base" hangingPunct="0">
        <a:spcBef>
          <a:spcPct val="0"/>
        </a:spcBef>
        <a:spcAft>
          <a:spcPct val="0"/>
        </a:spcAft>
        <a:defRPr sz="4400">
          <a:solidFill>
            <a:schemeClr val="tx1"/>
          </a:solidFill>
          <a:latin typeface="Arial" panose="020B0604020202020204" pitchFamily="34" charset="0"/>
          <a:cs typeface="Times New Roman" pitchFamily="18" charset="0"/>
        </a:defRPr>
      </a:lvl4pPr>
      <a:lvl5pPr algn="ctr" rtl="0" eaLnBrk="0" fontAlgn="base" hangingPunct="0">
        <a:spcBef>
          <a:spcPct val="0"/>
        </a:spcBef>
        <a:spcAft>
          <a:spcPct val="0"/>
        </a:spcAft>
        <a:defRPr sz="4400">
          <a:solidFill>
            <a:schemeClr val="tx1"/>
          </a:solidFill>
          <a:latin typeface="Arial" panose="020B0604020202020204" pitchFamily="34" charset="0"/>
          <a:cs typeface="Times New Roman" pitchFamily="18" charset="0"/>
        </a:defRPr>
      </a:lvl5pPr>
      <a:lvl6pPr marL="457200" algn="ctr"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_____Microsoft_Office_Excel_97-20032.xls"/></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8042" y="2952785"/>
            <a:ext cx="5534739" cy="624202"/>
          </a:xfrm>
          <a:ln>
            <a:miter lim="800000"/>
            <a:headEnd/>
            <a:tailEnd/>
          </a:ln>
          <a:extLst/>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ru-RU" sz="4800" b="1" i="1" dirty="0" smtClean="0">
                <a:ln w="19050">
                  <a:solidFill>
                    <a:schemeClr val="tx2">
                      <a:tint val="1000"/>
                    </a:schemeClr>
                  </a:solidFill>
                  <a:prstDash val="solid"/>
                </a:ln>
                <a:solidFill>
                  <a:srgbClr val="FF0000"/>
                </a:solidFill>
                <a:effectLst>
                  <a:outerShdw blurRad="38100" dist="38100" dir="2700000" algn="tl">
                    <a:srgbClr val="000000">
                      <a:alpha val="43137"/>
                    </a:srgbClr>
                  </a:outerShdw>
                </a:effectLst>
                <a:latin typeface="Monotype Corsiva" pitchFamily="66" charset="0"/>
                <a:ea typeface="Cambria Math" pitchFamily="18" charset="0"/>
                <a:cs typeface="Arabic Typesetting" pitchFamily="66" charset="-78"/>
              </a:rPr>
              <a:t>Педагогический проект</a:t>
            </a:r>
            <a:r>
              <a:rPr lang="ru-RU" sz="4800" b="1" dirty="0" smtClean="0">
                <a:ln w="19050">
                  <a:solidFill>
                    <a:schemeClr val="tx2">
                      <a:tint val="1000"/>
                    </a:schemeClr>
                  </a:solidFill>
                  <a:prstDash val="solid"/>
                </a:ln>
                <a:solidFill>
                  <a:srgbClr val="FF0000"/>
                </a:solidFill>
                <a:effectLst>
                  <a:outerShdw blurRad="38100" dist="38100" dir="2700000" algn="tl">
                    <a:srgbClr val="000000">
                      <a:alpha val="43137"/>
                    </a:srgbClr>
                  </a:outerShdw>
                </a:effectLst>
                <a:latin typeface="Monotype Corsiva" pitchFamily="66" charset="0"/>
                <a:ea typeface="Cambria Math" pitchFamily="18" charset="0"/>
                <a:cs typeface="Arabic Typesetting" pitchFamily="66" charset="-78"/>
              </a:rPr>
              <a:t/>
            </a:r>
            <a:br>
              <a:rPr lang="ru-RU" sz="4800" b="1" dirty="0" smtClean="0">
                <a:ln w="19050">
                  <a:solidFill>
                    <a:schemeClr val="tx2">
                      <a:tint val="1000"/>
                    </a:schemeClr>
                  </a:solidFill>
                  <a:prstDash val="solid"/>
                </a:ln>
                <a:solidFill>
                  <a:srgbClr val="FF0000"/>
                </a:solidFill>
                <a:effectLst>
                  <a:outerShdw blurRad="38100" dist="38100" dir="2700000" algn="tl">
                    <a:srgbClr val="000000">
                      <a:alpha val="43137"/>
                    </a:srgbClr>
                  </a:outerShdw>
                </a:effectLst>
                <a:latin typeface="Monotype Corsiva" pitchFamily="66" charset="0"/>
                <a:ea typeface="Cambria Math" pitchFamily="18" charset="0"/>
                <a:cs typeface="Arabic Typesetting" pitchFamily="66" charset="-78"/>
              </a:rPr>
            </a:br>
            <a:r>
              <a:rPr lang="ru-RU" sz="4800" b="1" dirty="0" smtClean="0">
                <a:ln w="19050">
                  <a:solidFill>
                    <a:schemeClr val="tx2">
                      <a:tint val="1000"/>
                    </a:schemeClr>
                  </a:solidFill>
                  <a:prstDash val="solid"/>
                </a:ln>
                <a:solidFill>
                  <a:srgbClr val="FF0000"/>
                </a:solidFill>
                <a:effectLst>
                  <a:outerShdw blurRad="38100" dist="38100" dir="2700000" algn="tl">
                    <a:srgbClr val="000000">
                      <a:alpha val="43137"/>
                    </a:srgbClr>
                  </a:outerShdw>
                </a:effectLst>
                <a:latin typeface="Monotype Corsiva" pitchFamily="66" charset="0"/>
                <a:ea typeface="Cambria Math" pitchFamily="18" charset="0"/>
                <a:cs typeface="Arabic Typesetting" pitchFamily="66" charset="-78"/>
              </a:rPr>
              <a:t>«</a:t>
            </a:r>
            <a:r>
              <a:rPr lang="ru-RU" b="1" dirty="0" smtClean="0">
                <a:ln w="19050">
                  <a:solidFill>
                    <a:schemeClr val="tx2">
                      <a:tint val="1000"/>
                    </a:schemeClr>
                  </a:solidFill>
                  <a:prstDash val="solid"/>
                </a:ln>
                <a:solidFill>
                  <a:srgbClr val="FF0000"/>
                </a:solidFill>
                <a:effectLst>
                  <a:outerShdw blurRad="38100" dist="38100" dir="2700000" algn="tl">
                    <a:srgbClr val="000000">
                      <a:alpha val="43137"/>
                    </a:srgbClr>
                  </a:outerShdw>
                </a:effectLst>
                <a:latin typeface="Monotype Corsiva" pitchFamily="66" charset="0"/>
                <a:ea typeface="Cambria Math" pitchFamily="18" charset="0"/>
                <a:cs typeface="Arabic Typesetting" pitchFamily="66" charset="-78"/>
              </a:rPr>
              <a:t>Развитие речи детей посредством </a:t>
            </a:r>
            <a:r>
              <a:rPr lang="ru-RU" b="1" dirty="0" err="1" smtClean="0">
                <a:ln w="19050">
                  <a:solidFill>
                    <a:schemeClr val="tx2">
                      <a:tint val="1000"/>
                    </a:schemeClr>
                  </a:solidFill>
                  <a:prstDash val="solid"/>
                </a:ln>
                <a:solidFill>
                  <a:srgbClr val="FF0000"/>
                </a:solidFill>
                <a:effectLst>
                  <a:outerShdw blurRad="38100" dist="38100" dir="2700000" algn="tl">
                    <a:srgbClr val="000000">
                      <a:alpha val="43137"/>
                    </a:srgbClr>
                  </a:outerShdw>
                </a:effectLst>
                <a:latin typeface="Monotype Corsiva" pitchFamily="66" charset="0"/>
                <a:ea typeface="Cambria Math" pitchFamily="18" charset="0"/>
                <a:cs typeface="Arabic Typesetting" pitchFamily="66" charset="-78"/>
              </a:rPr>
              <a:t>прриобщения</a:t>
            </a:r>
            <a:r>
              <a:rPr lang="ru-RU" b="1" dirty="0" smtClean="0">
                <a:ln w="19050">
                  <a:solidFill>
                    <a:schemeClr val="tx2">
                      <a:tint val="1000"/>
                    </a:schemeClr>
                  </a:solidFill>
                  <a:prstDash val="solid"/>
                </a:ln>
                <a:solidFill>
                  <a:srgbClr val="FF0000"/>
                </a:solidFill>
                <a:effectLst>
                  <a:outerShdw blurRad="38100" dist="38100" dir="2700000" algn="tl">
                    <a:srgbClr val="000000">
                      <a:alpha val="43137"/>
                    </a:srgbClr>
                  </a:outerShdw>
                </a:effectLst>
                <a:latin typeface="Monotype Corsiva" pitchFamily="66" charset="0"/>
                <a:ea typeface="Cambria Math" pitchFamily="18" charset="0"/>
                <a:cs typeface="Arabic Typesetting" pitchFamily="66" charset="-78"/>
              </a:rPr>
              <a:t> к художественной литературе »</a:t>
            </a:r>
            <a:r>
              <a:rPr lang="ru-RU" sz="4800" b="1" dirty="0" smtClean="0">
                <a:solidFill>
                  <a:srgbClr val="FF6600"/>
                </a:solidFill>
                <a:effectLst>
                  <a:outerShdw blurRad="38100" dist="38100" dir="2700000" algn="tl">
                    <a:srgbClr val="000000">
                      <a:alpha val="43137"/>
                    </a:srgbClr>
                  </a:outerShdw>
                </a:effectLst>
                <a:latin typeface="Monotype Corsiva" pitchFamily="66" charset="0"/>
                <a:ea typeface="Cambria Math" pitchFamily="18" charset="0"/>
                <a:cs typeface="Arabic Typesetting" pitchFamily="66" charset="-78"/>
              </a:rPr>
              <a:t/>
            </a:r>
            <a:br>
              <a:rPr lang="ru-RU" sz="4800" b="1" dirty="0" smtClean="0">
                <a:solidFill>
                  <a:srgbClr val="FF6600"/>
                </a:solidFill>
                <a:effectLst>
                  <a:outerShdw blurRad="38100" dist="38100" dir="2700000" algn="tl">
                    <a:srgbClr val="000000">
                      <a:alpha val="43137"/>
                    </a:srgbClr>
                  </a:outerShdw>
                </a:effectLst>
                <a:latin typeface="Monotype Corsiva" pitchFamily="66" charset="0"/>
                <a:ea typeface="Cambria Math" pitchFamily="18" charset="0"/>
                <a:cs typeface="Arabic Typesetting" pitchFamily="66" charset="-78"/>
              </a:rPr>
            </a:br>
            <a:endParaRPr lang="ru-RU" sz="4800" b="1" spc="50" dirty="0">
              <a:ln w="11430"/>
              <a:solidFill>
                <a:srgbClr val="FF6600"/>
              </a:solidFill>
              <a:effectLst>
                <a:outerShdw blurRad="38100" dist="38100" dir="2700000" algn="tl">
                  <a:srgbClr val="000000">
                    <a:alpha val="43137"/>
                  </a:srgbClr>
                </a:outerShdw>
              </a:effectLst>
            </a:endParaRPr>
          </a:p>
        </p:txBody>
      </p:sp>
      <p:sp>
        <p:nvSpPr>
          <p:cNvPr id="4100" name="Прямоугольник 6"/>
          <p:cNvSpPr>
            <a:spLocks noChangeArrowheads="1"/>
          </p:cNvSpPr>
          <p:nvPr/>
        </p:nvSpPr>
        <p:spPr bwMode="auto">
          <a:xfrm>
            <a:off x="428625" y="5500702"/>
            <a:ext cx="5286383"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ru-RU" altLang="ru-RU" sz="1600" b="1" i="1" dirty="0">
                <a:solidFill>
                  <a:srgbClr val="FF0000"/>
                </a:solidFill>
                <a:latin typeface="Arial" panose="020B0604020202020204" pitchFamily="34" charset="0"/>
                <a:cs typeface="Arial" panose="020B0604020202020204" pitchFamily="34" charset="0"/>
              </a:rPr>
              <a:t>Выполнили: </a:t>
            </a:r>
            <a:r>
              <a:rPr lang="ru-RU" altLang="ru-RU" sz="1600" b="1" i="1" dirty="0" smtClean="0">
                <a:solidFill>
                  <a:srgbClr val="FF0000"/>
                </a:solidFill>
                <a:latin typeface="Arial" panose="020B0604020202020204" pitchFamily="34" charset="0"/>
                <a:cs typeface="Arial" panose="020B0604020202020204" pitchFamily="34" charset="0"/>
              </a:rPr>
              <a:t>педагог-психолог </a:t>
            </a:r>
            <a:r>
              <a:rPr lang="ru-RU" altLang="ru-RU" sz="1600" b="1" i="1" dirty="0" err="1" smtClean="0">
                <a:solidFill>
                  <a:srgbClr val="FF0000"/>
                </a:solidFill>
                <a:latin typeface="Arial" panose="020B0604020202020204" pitchFamily="34" charset="0"/>
                <a:cs typeface="Arial" panose="020B0604020202020204" pitchFamily="34" charset="0"/>
              </a:rPr>
              <a:t>Албегова</a:t>
            </a:r>
            <a:r>
              <a:rPr lang="ru-RU" altLang="ru-RU" sz="1600" b="1" i="1" dirty="0" smtClean="0">
                <a:solidFill>
                  <a:srgbClr val="FF0000"/>
                </a:solidFill>
                <a:latin typeface="Arial" panose="020B0604020202020204" pitchFamily="34" charset="0"/>
                <a:cs typeface="Arial" panose="020B0604020202020204" pitchFamily="34" charset="0"/>
              </a:rPr>
              <a:t> Т.А. учитель логопед Лаврухина Е.Н</a:t>
            </a:r>
            <a:endParaRPr lang="ru-RU" altLang="ru-RU" sz="1600" b="1" i="1" dirty="0">
              <a:solidFill>
                <a:srgbClr val="FF0000"/>
              </a:solidFill>
              <a:latin typeface="Arial" panose="020B0604020202020204" pitchFamily="34" charset="0"/>
              <a:cs typeface="Arial" panose="020B0604020202020204" pitchFamily="34" charset="0"/>
            </a:endParaRPr>
          </a:p>
          <a:p>
            <a:pPr eaLnBrk="1" hangingPunct="1">
              <a:spcBef>
                <a:spcPct val="0"/>
              </a:spcBef>
              <a:buFontTx/>
              <a:buNone/>
            </a:pPr>
            <a:endParaRPr lang="ru-RU" altLang="ru-RU" sz="1600" b="1" i="1" dirty="0">
              <a:solidFill>
                <a:srgbClr val="FF0000"/>
              </a:solidFill>
              <a:latin typeface="Arial" panose="020B0604020202020204" pitchFamily="34" charset="0"/>
              <a:cs typeface="Arial" panose="020B0604020202020204" pitchFamily="34" charset="0"/>
            </a:endParaRPr>
          </a:p>
          <a:p>
            <a:pPr eaLnBrk="1" hangingPunct="1">
              <a:spcBef>
                <a:spcPct val="0"/>
              </a:spcBef>
              <a:buFontTx/>
              <a:buNone/>
            </a:pPr>
            <a:r>
              <a:rPr lang="ru-RU" altLang="ru-RU" sz="1400" b="1" i="1" dirty="0">
                <a:solidFill>
                  <a:srgbClr val="FF0000"/>
                </a:solidFill>
                <a:latin typeface="Arial" panose="020B0604020202020204" pitchFamily="34" charset="0"/>
                <a:cs typeface="Arial" panose="020B0604020202020204" pitchFamily="34" charset="0"/>
              </a:rPr>
              <a:t>                                                             </a:t>
            </a:r>
            <a:r>
              <a:rPr lang="ru-RU" altLang="ru-RU" sz="1400" b="1" i="1" dirty="0" smtClean="0">
                <a:solidFill>
                  <a:srgbClr val="FF0000"/>
                </a:solidFill>
                <a:latin typeface="Arial" panose="020B0604020202020204" pitchFamily="34" charset="0"/>
                <a:cs typeface="Arial" panose="020B0604020202020204" pitchFamily="34" charset="0"/>
              </a:rPr>
              <a:t>2021-2022 </a:t>
            </a:r>
            <a:r>
              <a:rPr lang="ru-RU" altLang="ru-RU" sz="1400" b="1" i="1" dirty="0" err="1">
                <a:solidFill>
                  <a:srgbClr val="FF0000"/>
                </a:solidFill>
                <a:latin typeface="Arial" panose="020B0604020202020204" pitchFamily="34" charset="0"/>
                <a:cs typeface="Arial" panose="020B0604020202020204" pitchFamily="34" charset="0"/>
              </a:rPr>
              <a:t>уч</a:t>
            </a:r>
            <a:r>
              <a:rPr lang="ru-RU" altLang="ru-RU" sz="1400" b="1" i="1" dirty="0">
                <a:solidFill>
                  <a:srgbClr val="FF0000"/>
                </a:solidFill>
                <a:latin typeface="Arial" panose="020B0604020202020204" pitchFamily="34" charset="0"/>
                <a:cs typeface="Arial" panose="020B0604020202020204" pitchFamily="34" charset="0"/>
              </a:rPr>
              <a:t>. г.</a:t>
            </a:r>
          </a:p>
          <a:p>
            <a:pPr eaLnBrk="1" hangingPunct="1">
              <a:spcBef>
                <a:spcPct val="0"/>
              </a:spcBef>
              <a:buFontTx/>
              <a:buNone/>
            </a:pPr>
            <a:endParaRPr lang="ru-RU" altLang="ru-RU" sz="1400" b="1" i="1" dirty="0">
              <a:solidFill>
                <a:srgbClr val="FF0000"/>
              </a:solidFill>
              <a:latin typeface="Arial" panose="020B0604020202020204" pitchFamily="34" charset="0"/>
              <a:cs typeface="Arial" panose="020B0604020202020204" pitchFamily="34" charset="0"/>
            </a:endParaRPr>
          </a:p>
          <a:p>
            <a:pPr eaLnBrk="1" hangingPunct="1">
              <a:spcBef>
                <a:spcPct val="0"/>
              </a:spcBef>
              <a:buFontTx/>
              <a:buNone/>
            </a:pPr>
            <a:endParaRPr lang="ru-RU" altLang="ru-RU" sz="1400" b="1" i="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r>
              <a:rPr lang="ru-RU" altLang="ru-RU" sz="2800" b="1" smtClean="0"/>
              <a:t/>
            </a:r>
            <a:br>
              <a:rPr lang="ru-RU" altLang="ru-RU" sz="2800" b="1" smtClean="0"/>
            </a:br>
            <a:r>
              <a:rPr lang="ru-RU" altLang="ru-RU" sz="2800" b="1" smtClean="0"/>
              <a:t>Анкета для родителей</a:t>
            </a:r>
            <a:r>
              <a:rPr lang="ru-RU" altLang="ru-RU" sz="2800" b="1" i="1" smtClean="0"/>
              <a:t>       </a:t>
            </a:r>
            <a:br>
              <a:rPr lang="ru-RU" altLang="ru-RU" sz="2800" b="1" i="1" smtClean="0"/>
            </a:br>
            <a:r>
              <a:rPr lang="ru-RU" altLang="ru-RU" sz="2800" b="1" i="1" smtClean="0"/>
              <a:t> «Сказка в жизни вашего ребенка»</a:t>
            </a:r>
            <a:r>
              <a:rPr lang="ru-RU" altLang="ru-RU" sz="2800" smtClean="0"/>
              <a:t/>
            </a:r>
            <a:br>
              <a:rPr lang="ru-RU" altLang="ru-RU" sz="2800" smtClean="0"/>
            </a:br>
            <a:endParaRPr lang="ru-RU" altLang="ru-RU" sz="2800" smtClean="0"/>
          </a:p>
        </p:txBody>
      </p:sp>
      <p:sp>
        <p:nvSpPr>
          <p:cNvPr id="13315" name="Rectangle 3"/>
          <p:cNvSpPr>
            <a:spLocks noGrp="1"/>
          </p:cNvSpPr>
          <p:nvPr>
            <p:ph type="body" idx="1"/>
          </p:nvPr>
        </p:nvSpPr>
        <p:spPr>
          <a:xfrm>
            <a:off x="1403350" y="1628775"/>
            <a:ext cx="7283450" cy="4895850"/>
          </a:xfrm>
        </p:spPr>
        <p:txBody>
          <a:bodyPr/>
          <a:lstStyle/>
          <a:p>
            <a:pPr>
              <a:lnSpc>
                <a:spcPct val="80000"/>
              </a:lnSpc>
            </a:pPr>
            <a:r>
              <a:rPr lang="ru-RU" altLang="ru-RU" sz="1800" smtClean="0"/>
              <a:t>1. Как часто Вы читаете (рассказываете) своему ребенку сказки?</a:t>
            </a:r>
          </a:p>
          <a:p>
            <a:pPr>
              <a:lnSpc>
                <a:spcPct val="80000"/>
              </a:lnSpc>
            </a:pPr>
            <a:r>
              <a:rPr lang="ru-RU" altLang="ru-RU" sz="1800" smtClean="0"/>
              <a:t>2. Какие сказки предпочитает Ваш ребенок?</a:t>
            </a:r>
          </a:p>
          <a:p>
            <a:pPr>
              <a:lnSpc>
                <a:spcPct val="80000"/>
              </a:lnSpc>
            </a:pPr>
            <a:r>
              <a:rPr lang="ru-RU" altLang="ru-RU" sz="1800" smtClean="0"/>
              <a:t>3. Просит ли Ваш ребенок читать (рассказывать) сказку несколько раз?</a:t>
            </a:r>
          </a:p>
          <a:p>
            <a:pPr>
              <a:lnSpc>
                <a:spcPct val="80000"/>
              </a:lnSpc>
            </a:pPr>
            <a:r>
              <a:rPr lang="ru-RU" altLang="ru-RU" sz="1800" smtClean="0"/>
              <a:t> 4.После чтения сказок, обсуждаете ли Вы содержание сказки?</a:t>
            </a:r>
          </a:p>
          <a:p>
            <a:pPr>
              <a:lnSpc>
                <a:spcPct val="80000"/>
              </a:lnSpc>
            </a:pPr>
            <a:r>
              <a:rPr lang="ru-RU" altLang="ru-RU" sz="1800" smtClean="0"/>
              <a:t>5. Есть ли любимая сказка у Вашего ребенка? Если есть – какая?</a:t>
            </a:r>
          </a:p>
          <a:p>
            <a:pPr>
              <a:lnSpc>
                <a:spcPct val="80000"/>
              </a:lnSpc>
            </a:pPr>
            <a:r>
              <a:rPr lang="ru-RU" altLang="ru-RU" sz="1800" smtClean="0"/>
              <a:t>6. Играет ли Ваш ребенок в сказки, которые слушал?</a:t>
            </a:r>
          </a:p>
          <a:p>
            <a:pPr>
              <a:lnSpc>
                <a:spcPct val="80000"/>
              </a:lnSpc>
            </a:pPr>
            <a:r>
              <a:rPr lang="ru-RU" altLang="ru-RU" sz="1800" smtClean="0"/>
              <a:t>7. Рассказывает ли ребенок сказку совместно с Вами или своим куклам игрушкам?</a:t>
            </a:r>
          </a:p>
          <a:p>
            <a:pPr>
              <a:lnSpc>
                <a:spcPct val="80000"/>
              </a:lnSpc>
            </a:pPr>
            <a:r>
              <a:rPr lang="ru-RU" altLang="ru-RU" sz="1800" smtClean="0"/>
              <a:t>8. Есть ли у ребенка книжки для самостоятельного рассматривания?</a:t>
            </a:r>
          </a:p>
          <a:p>
            <a:pPr>
              <a:lnSpc>
                <a:spcPct val="80000"/>
              </a:lnSpc>
            </a:pPr>
            <a:r>
              <a:rPr lang="ru-RU" altLang="ru-RU" sz="1800" smtClean="0"/>
              <a:t>9. Рассматривая иллюстрации к сказкам, задает ли Вам ребенок вопросы?</a:t>
            </a:r>
          </a:p>
          <a:p>
            <a:pPr>
              <a:lnSpc>
                <a:spcPct val="80000"/>
              </a:lnSpc>
            </a:pPr>
            <a:r>
              <a:rPr lang="ru-RU" altLang="ru-RU" sz="1800" smtClean="0"/>
              <a:t>10. Узнает ли Ваш ребенок сказку по иллюстрации?</a:t>
            </a:r>
          </a:p>
          <a:p>
            <a:pPr>
              <a:lnSpc>
                <a:spcPct val="80000"/>
              </a:lnSpc>
            </a:pPr>
            <a:r>
              <a:rPr lang="ru-RU" altLang="ru-RU" sz="1800" smtClean="0"/>
              <a:t>11. Есть ли у Вас дома какой-либо вид детского театра (настольный пальчиковый, кукольный и пр.?</a:t>
            </a:r>
          </a:p>
          <a:p>
            <a:pPr>
              <a:lnSpc>
                <a:spcPct val="80000"/>
              </a:lnSpc>
            </a:pPr>
            <a:r>
              <a:rPr lang="ru-RU" altLang="ru-RU" sz="1800" smtClean="0"/>
              <a:t>12. Придумываете ли Вы  сказки для Вашего ребёнку? </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57016" y="431179"/>
            <a:ext cx="4729180" cy="646332"/>
          </a:xfrm>
          <a:prstGeom prst="rect">
            <a:avLst/>
          </a:prstGeom>
        </p:spPr>
        <p:txBody>
          <a:bodyPr wrap="none">
            <a:spAutoFit/>
          </a:bodyPr>
          <a:lstStyle/>
          <a:p>
            <a:pPr marL="12700" marR="12700" indent="-12700" algn="ctr">
              <a:spcBef>
                <a:spcPts val="0"/>
              </a:spcBef>
              <a:spcAft>
                <a:spcPts val="0"/>
              </a:spcAft>
              <a:defRPr/>
            </a:pPr>
            <a:r>
              <a:rPr lang="ru-RU" sz="3600" b="1" dirty="0">
                <a:ln>
                  <a:solidFill>
                    <a:schemeClr val="accent3">
                      <a:lumMod val="50000"/>
                    </a:schemeClr>
                  </a:solidFill>
                </a:ln>
                <a:solidFill>
                  <a:schemeClr val="accent3"/>
                </a:solidFill>
                <a:latin typeface="Monotype Corsiva" pitchFamily="66" charset="0"/>
                <a:ea typeface="Cambria Math" pitchFamily="18" charset="0"/>
                <a:cs typeface="Arabic Typesetting" pitchFamily="66" charset="-78"/>
              </a:rPr>
              <a:t>План реализации проекта</a:t>
            </a:r>
          </a:p>
        </p:txBody>
      </p:sp>
      <p:graphicFrame>
        <p:nvGraphicFramePr>
          <p:cNvPr id="11312" name="Group 48"/>
          <p:cNvGraphicFramePr>
            <a:graphicFrameLocks noGrp="1"/>
          </p:cNvGraphicFramePr>
          <p:nvPr/>
        </p:nvGraphicFramePr>
        <p:xfrm>
          <a:off x="755650" y="1268413"/>
          <a:ext cx="7848600" cy="4968875"/>
        </p:xfrm>
        <a:graphic>
          <a:graphicData uri="http://schemas.openxmlformats.org/drawingml/2006/table">
            <a:tbl>
              <a:tblPr/>
              <a:tblGrid>
                <a:gridCol w="2138363">
                  <a:extLst>
                    <a:ext uri="{9D8B030D-6E8A-4147-A177-3AD203B41FA5}">
                      <a16:colId xmlns="" xmlns:a16="http://schemas.microsoft.com/office/drawing/2014/main" val="20000"/>
                    </a:ext>
                  </a:extLst>
                </a:gridCol>
                <a:gridCol w="5710237">
                  <a:extLst>
                    <a:ext uri="{9D8B030D-6E8A-4147-A177-3AD203B41FA5}">
                      <a16:colId xmlns="" xmlns:a16="http://schemas.microsoft.com/office/drawing/2014/main" val="20001"/>
                    </a:ext>
                  </a:extLst>
                </a:gridCol>
              </a:tblGrid>
              <a:tr h="412750">
                <a:tc>
                  <a:txBody>
                    <a:bodyPr/>
                    <a:lstStyle>
                      <a:lvl1pPr marL="12700" indent="-12700"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12700" marR="0" lvl="0" indent="-1270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AD5207"/>
                          </a:solidFill>
                          <a:effectLst/>
                          <a:latin typeface="Monotype Corsiva" pitchFamily="66" charset="0"/>
                          <a:cs typeface="Courier New" pitchFamily="49" charset="0"/>
                        </a:rPr>
                        <a:t>Этап  работы</a:t>
                      </a:r>
                    </a:p>
                  </a:txBody>
                  <a:tcPr marL="21032" marR="210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2700" indent="-12700"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12700" marR="0" lvl="0" indent="-1270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AD5207"/>
                          </a:solidFill>
                          <a:effectLst/>
                          <a:latin typeface="Monotype Corsiva" pitchFamily="66" charset="0"/>
                          <a:cs typeface="Courier New" pitchFamily="49" charset="0"/>
                        </a:rPr>
                        <a:t>Содержание работы</a:t>
                      </a:r>
                    </a:p>
                  </a:txBody>
                  <a:tcPr marL="21032" marR="210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556125">
                <a:tc>
                  <a:txBody>
                    <a:bodyPr/>
                    <a:lstStyle>
                      <a:lvl1pPr marL="12700" indent="-12700"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12700" marR="0" lvl="0" indent="-12700" algn="ctr" defTabSz="914400" rtl="0" eaLnBrk="1" fontAlgn="base" latinLnBrk="0" hangingPunct="1">
                        <a:lnSpc>
                          <a:spcPct val="100000"/>
                        </a:lnSpc>
                        <a:spcBef>
                          <a:spcPct val="0"/>
                        </a:spcBef>
                        <a:spcAft>
                          <a:spcPct val="0"/>
                        </a:spcAft>
                        <a:buClrTx/>
                        <a:buSzTx/>
                        <a:buFontTx/>
                        <a:buNone/>
                        <a:tabLst/>
                      </a:pPr>
                      <a:endParaRPr kumimoji="0" lang="ru-RU" altLang="ru-RU" sz="2000" b="1" i="0" u="none" strike="noStrike" cap="none" normalizeH="0" baseline="0" dirty="0" smtClean="0">
                        <a:ln>
                          <a:noFill/>
                        </a:ln>
                        <a:solidFill>
                          <a:srgbClr val="C00000"/>
                        </a:solidFill>
                        <a:effectLst>
                          <a:outerShdw blurRad="38100" dist="38100" dir="2700000" algn="tl">
                            <a:srgbClr val="C0C0C0"/>
                          </a:outerShdw>
                        </a:effectLst>
                        <a:latin typeface="Monotype Corsiva" pitchFamily="66" charset="0"/>
                        <a:cs typeface="Courier New" pitchFamily="49" charset="0"/>
                      </a:endParaRPr>
                    </a:p>
                    <a:p>
                      <a:pPr marL="12700" marR="0" lvl="0" indent="-12700" algn="ctr" defTabSz="914400" rtl="0" eaLnBrk="1" fontAlgn="base" latinLnBrk="0" hangingPunct="1">
                        <a:lnSpc>
                          <a:spcPct val="100000"/>
                        </a:lnSpc>
                        <a:spcBef>
                          <a:spcPct val="0"/>
                        </a:spcBef>
                        <a:spcAft>
                          <a:spcPct val="0"/>
                        </a:spcAft>
                        <a:buClrTx/>
                        <a:buSzTx/>
                        <a:buFontTx/>
                        <a:buNone/>
                        <a:tabLst/>
                      </a:pPr>
                      <a:endParaRPr kumimoji="0" lang="ru-RU" altLang="ru-RU" sz="2000" b="1" i="0" u="none" strike="noStrike" cap="none" normalizeH="0" baseline="0" dirty="0" smtClean="0">
                        <a:ln>
                          <a:noFill/>
                        </a:ln>
                        <a:solidFill>
                          <a:srgbClr val="C00000"/>
                        </a:solidFill>
                        <a:effectLst>
                          <a:outerShdw blurRad="38100" dist="38100" dir="2700000" algn="tl">
                            <a:srgbClr val="C0C0C0"/>
                          </a:outerShdw>
                        </a:effectLst>
                        <a:latin typeface="Monotype Corsiva" pitchFamily="66" charset="0"/>
                        <a:cs typeface="Courier New" pitchFamily="49" charset="0"/>
                      </a:endParaRPr>
                    </a:p>
                    <a:p>
                      <a:pPr marL="12700" marR="0" lvl="0" indent="-12700" algn="ctr" defTabSz="914400" rtl="0" eaLnBrk="1" fontAlgn="base" latinLnBrk="0" hangingPunct="1">
                        <a:lnSpc>
                          <a:spcPct val="100000"/>
                        </a:lnSpc>
                        <a:spcBef>
                          <a:spcPct val="0"/>
                        </a:spcBef>
                        <a:spcAft>
                          <a:spcPct val="0"/>
                        </a:spcAft>
                        <a:buClrTx/>
                        <a:buSzTx/>
                        <a:buFontTx/>
                        <a:buNone/>
                        <a:tabLst/>
                      </a:pPr>
                      <a:endParaRPr kumimoji="0" lang="ru-RU" altLang="ru-RU" sz="2000" b="1" i="0" u="none" strike="noStrike" cap="none" normalizeH="0" baseline="0" dirty="0" smtClean="0">
                        <a:ln>
                          <a:noFill/>
                        </a:ln>
                        <a:solidFill>
                          <a:srgbClr val="C00000"/>
                        </a:solidFill>
                        <a:effectLst>
                          <a:outerShdw blurRad="38100" dist="38100" dir="2700000" algn="tl">
                            <a:srgbClr val="C0C0C0"/>
                          </a:outerShdw>
                        </a:effectLst>
                        <a:latin typeface="Monotype Corsiva" pitchFamily="66" charset="0"/>
                        <a:cs typeface="Courier New" pitchFamily="49" charset="0"/>
                      </a:endParaRPr>
                    </a:p>
                    <a:p>
                      <a:pPr marL="12700" marR="0" lvl="0" indent="-12700" algn="ctr" defTabSz="914400" rtl="0" eaLnBrk="1" fontAlgn="base" latinLnBrk="0" hangingPunct="1">
                        <a:lnSpc>
                          <a:spcPct val="100000"/>
                        </a:lnSpc>
                        <a:spcBef>
                          <a:spcPct val="0"/>
                        </a:spcBef>
                        <a:spcAft>
                          <a:spcPct val="0"/>
                        </a:spcAft>
                        <a:buClrTx/>
                        <a:buSzTx/>
                        <a:buFontTx/>
                        <a:buNone/>
                        <a:tabLst/>
                      </a:pPr>
                      <a:endParaRPr kumimoji="0" lang="ru-RU" altLang="ru-RU" sz="2000" b="1" i="0" u="none" strike="noStrike" cap="none" normalizeH="0" baseline="0" dirty="0" smtClean="0">
                        <a:ln>
                          <a:noFill/>
                        </a:ln>
                        <a:solidFill>
                          <a:srgbClr val="C00000"/>
                        </a:solidFill>
                        <a:effectLst>
                          <a:outerShdw blurRad="38100" dist="38100" dir="2700000" algn="tl">
                            <a:srgbClr val="C0C0C0"/>
                          </a:outerShdw>
                        </a:effectLst>
                        <a:latin typeface="Monotype Corsiva" pitchFamily="66" charset="0"/>
                        <a:cs typeface="Courier New" pitchFamily="49" charset="0"/>
                      </a:endParaRPr>
                    </a:p>
                    <a:p>
                      <a:pPr marL="12700" marR="0" lvl="0" indent="-12700" algn="ctr" defTabSz="914400" rtl="0" eaLnBrk="1" fontAlgn="base" latinLnBrk="0" hangingPunct="1">
                        <a:lnSpc>
                          <a:spcPct val="100000"/>
                        </a:lnSpc>
                        <a:spcBef>
                          <a:spcPct val="0"/>
                        </a:spcBef>
                        <a:spcAft>
                          <a:spcPct val="0"/>
                        </a:spcAft>
                        <a:buClrTx/>
                        <a:buSzTx/>
                        <a:buFontTx/>
                        <a:buNone/>
                        <a:tabLst/>
                      </a:pPr>
                      <a:endParaRPr kumimoji="0" lang="ru-RU" altLang="ru-RU" sz="2000" b="1" i="0" u="none" strike="noStrike" cap="none" normalizeH="0" baseline="0" dirty="0" smtClean="0">
                        <a:ln>
                          <a:noFill/>
                        </a:ln>
                        <a:solidFill>
                          <a:srgbClr val="C00000"/>
                        </a:solidFill>
                        <a:effectLst>
                          <a:outerShdw blurRad="38100" dist="38100" dir="2700000" algn="tl">
                            <a:srgbClr val="C0C0C0"/>
                          </a:outerShdw>
                        </a:effectLst>
                        <a:latin typeface="Monotype Corsiva" pitchFamily="66" charset="0"/>
                        <a:cs typeface="Courier New" pitchFamily="49" charset="0"/>
                      </a:endParaRPr>
                    </a:p>
                    <a:p>
                      <a:pPr marL="12700" marR="0" lvl="0" indent="-1270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C00000"/>
                          </a:solidFill>
                          <a:effectLst>
                            <a:outerShdw blurRad="38100" dist="38100" dir="2700000" algn="tl">
                              <a:srgbClr val="C0C0C0"/>
                            </a:outerShdw>
                          </a:effectLst>
                          <a:latin typeface="Monotype Corsiva" pitchFamily="66" charset="0"/>
                          <a:cs typeface="Courier New" pitchFamily="49" charset="0"/>
                        </a:rPr>
                        <a:t>Практический</a:t>
                      </a:r>
                    </a:p>
                    <a:p>
                      <a:pPr marL="12700" marR="0" lvl="0" indent="-1270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dirty="0" smtClean="0">
                        <a:ln>
                          <a:noFill/>
                        </a:ln>
                        <a:solidFill>
                          <a:srgbClr val="C00000"/>
                        </a:solidFill>
                        <a:effectLst>
                          <a:outerShdw blurRad="38100" dist="38100" dir="2700000" algn="tl">
                            <a:srgbClr val="C0C0C0"/>
                          </a:outerShdw>
                        </a:effectLst>
                        <a:latin typeface="Monotype Corsiva" pitchFamily="66" charset="0"/>
                        <a:cs typeface="Courier New" pitchFamily="49" charset="0"/>
                      </a:endParaRPr>
                    </a:p>
                    <a:p>
                      <a:pPr marL="12700" marR="0" lvl="0" indent="-1270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dirty="0" smtClean="0">
                        <a:ln>
                          <a:noFill/>
                        </a:ln>
                        <a:solidFill>
                          <a:srgbClr val="C00000"/>
                        </a:solidFill>
                        <a:effectLst>
                          <a:outerShdw blurRad="38100" dist="38100" dir="2700000" algn="tl">
                            <a:srgbClr val="C0C0C0"/>
                          </a:outerShdw>
                        </a:effectLst>
                        <a:latin typeface="Monotype Corsiva" pitchFamily="66" charset="0"/>
                        <a:cs typeface="Courier New" pitchFamily="49" charset="0"/>
                      </a:endParaRPr>
                    </a:p>
                    <a:p>
                      <a:pPr marL="12700" marR="0" lvl="0" indent="-12700" algn="ctr" defTabSz="914400" rtl="0" eaLnBrk="1" fontAlgn="base" latinLnBrk="0" hangingPunct="1">
                        <a:lnSpc>
                          <a:spcPct val="100000"/>
                        </a:lnSpc>
                        <a:spcBef>
                          <a:spcPct val="0"/>
                        </a:spcBef>
                        <a:spcAft>
                          <a:spcPct val="0"/>
                        </a:spcAft>
                        <a:buClrTx/>
                        <a:buSzTx/>
                        <a:buFontTx/>
                        <a:buNone/>
                        <a:tabLst/>
                      </a:pPr>
                      <a:endParaRPr kumimoji="0" lang="ru-RU" altLang="ru-RU" sz="2000" b="1" i="0" u="none" strike="noStrike" cap="none" normalizeH="0" baseline="0" dirty="0" smtClean="0">
                        <a:ln>
                          <a:noFill/>
                        </a:ln>
                        <a:solidFill>
                          <a:srgbClr val="C00000"/>
                        </a:solidFill>
                        <a:effectLst>
                          <a:outerShdw blurRad="38100" dist="38100" dir="2700000" algn="tl">
                            <a:srgbClr val="C0C0C0"/>
                          </a:outerShdw>
                        </a:effectLst>
                        <a:latin typeface="Monotype Corsiva" pitchFamily="66" charset="0"/>
                        <a:cs typeface="Courier New" pitchFamily="49" charset="0"/>
                      </a:endParaRPr>
                    </a:p>
                    <a:p>
                      <a:pPr marL="12700" marR="0" lvl="0" indent="-12700" algn="ctr" defTabSz="914400" rtl="0" eaLnBrk="1" fontAlgn="base" latinLnBrk="0" hangingPunct="1">
                        <a:lnSpc>
                          <a:spcPct val="100000"/>
                        </a:lnSpc>
                        <a:spcBef>
                          <a:spcPct val="0"/>
                        </a:spcBef>
                        <a:spcAft>
                          <a:spcPct val="0"/>
                        </a:spcAft>
                        <a:buClrTx/>
                        <a:buSzTx/>
                        <a:buFontTx/>
                        <a:buNone/>
                        <a:tabLst/>
                      </a:pPr>
                      <a:endParaRPr kumimoji="0" lang="ru-RU" altLang="ru-RU" sz="2000" b="1" i="0" u="none" strike="noStrike" cap="none" normalizeH="0" baseline="0" dirty="0" smtClean="0">
                        <a:ln>
                          <a:noFill/>
                        </a:ln>
                        <a:solidFill>
                          <a:srgbClr val="C00000"/>
                        </a:solidFill>
                        <a:effectLst>
                          <a:outerShdw blurRad="38100" dist="38100" dir="2700000" algn="tl">
                            <a:srgbClr val="C0C0C0"/>
                          </a:outerShdw>
                        </a:effectLst>
                        <a:latin typeface="Monotype Corsiva" pitchFamily="66" charset="0"/>
                        <a:cs typeface="Courier New" pitchFamily="49" charset="0"/>
                      </a:endParaRPr>
                    </a:p>
                    <a:p>
                      <a:pPr marL="12700" marR="0" lvl="0" indent="-12700" algn="ctr" defTabSz="914400" rtl="0" eaLnBrk="1" fontAlgn="base" latinLnBrk="0" hangingPunct="1">
                        <a:lnSpc>
                          <a:spcPct val="100000"/>
                        </a:lnSpc>
                        <a:spcBef>
                          <a:spcPct val="0"/>
                        </a:spcBef>
                        <a:spcAft>
                          <a:spcPct val="0"/>
                        </a:spcAft>
                        <a:buClrTx/>
                        <a:buSzTx/>
                        <a:buFontTx/>
                        <a:buNone/>
                        <a:tabLst/>
                      </a:pPr>
                      <a:endParaRPr kumimoji="0" lang="ru-RU" altLang="ru-RU" sz="2000" b="1" i="0" u="none" strike="noStrike" cap="none" normalizeH="0" baseline="0" dirty="0" smtClean="0">
                        <a:ln>
                          <a:noFill/>
                        </a:ln>
                        <a:solidFill>
                          <a:srgbClr val="C00000"/>
                        </a:solidFill>
                        <a:effectLst>
                          <a:outerShdw blurRad="38100" dist="38100" dir="2700000" algn="tl">
                            <a:srgbClr val="C0C0C0"/>
                          </a:outerShdw>
                        </a:effectLst>
                        <a:latin typeface="Monotype Corsiva" pitchFamily="66" charset="0"/>
                        <a:cs typeface="Courier New" pitchFamily="49" charset="0"/>
                      </a:endParaRPr>
                    </a:p>
                    <a:p>
                      <a:pPr marL="12700" marR="0" lvl="0" indent="-12700" algn="ctr" defTabSz="914400" rtl="0" eaLnBrk="1" fontAlgn="base" latinLnBrk="0" hangingPunct="1">
                        <a:lnSpc>
                          <a:spcPct val="100000"/>
                        </a:lnSpc>
                        <a:spcBef>
                          <a:spcPct val="0"/>
                        </a:spcBef>
                        <a:spcAft>
                          <a:spcPct val="0"/>
                        </a:spcAft>
                        <a:buClrTx/>
                        <a:buSzTx/>
                        <a:buFontTx/>
                        <a:buNone/>
                        <a:tabLst/>
                      </a:pPr>
                      <a:endParaRPr kumimoji="0" lang="ru-RU" altLang="ru-RU" sz="2000" b="1" i="0" u="none" strike="noStrike" cap="none" normalizeH="0" baseline="0" dirty="0" smtClean="0">
                        <a:ln>
                          <a:noFill/>
                        </a:ln>
                        <a:solidFill>
                          <a:srgbClr val="C00000"/>
                        </a:solidFill>
                        <a:effectLst>
                          <a:outerShdw blurRad="38100" dist="38100" dir="2700000" algn="tl">
                            <a:srgbClr val="C0C0C0"/>
                          </a:outerShdw>
                        </a:effectLst>
                        <a:latin typeface="Monotype Corsiva" pitchFamily="66" charset="0"/>
                        <a:cs typeface="Courier New" pitchFamily="49" charset="0"/>
                      </a:endParaRPr>
                    </a:p>
                    <a:p>
                      <a:pPr marL="12700" marR="0" lvl="0" indent="-12700" algn="ctr" defTabSz="914400" rtl="0" eaLnBrk="1" fontAlgn="base" latinLnBrk="0" hangingPunct="1">
                        <a:lnSpc>
                          <a:spcPct val="100000"/>
                        </a:lnSpc>
                        <a:spcBef>
                          <a:spcPct val="0"/>
                        </a:spcBef>
                        <a:spcAft>
                          <a:spcPct val="0"/>
                        </a:spcAft>
                        <a:buClrTx/>
                        <a:buSzTx/>
                        <a:buFontTx/>
                        <a:buNone/>
                        <a:tabLst/>
                      </a:pPr>
                      <a:endParaRPr kumimoji="0" lang="ru-RU" altLang="ru-RU" sz="2000" b="1" i="0" u="none" strike="noStrike" cap="none" normalizeH="0" baseline="0" dirty="0" smtClean="0">
                        <a:ln>
                          <a:noFill/>
                        </a:ln>
                        <a:solidFill>
                          <a:srgbClr val="C00000"/>
                        </a:solidFill>
                        <a:effectLst>
                          <a:outerShdw blurRad="38100" dist="38100" dir="2700000" algn="tl">
                            <a:srgbClr val="C0C0C0"/>
                          </a:outerShdw>
                        </a:effectLst>
                        <a:latin typeface="Monotype Corsiva" pitchFamily="66" charset="0"/>
                        <a:cs typeface="Courier New" pitchFamily="49" charset="0"/>
                      </a:endParaRPr>
                    </a:p>
                  </a:txBody>
                  <a:tcPr marL="21032" marR="210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2700" indent="-12700"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12700" marR="0" lvl="0" indent="-12700" algn="l" defTabSz="914400" rtl="0" eaLnBrk="0" fontAlgn="base" latinLnBrk="0" hangingPunct="0">
                        <a:lnSpc>
                          <a:spcPct val="100000"/>
                        </a:lnSpc>
                        <a:spcBef>
                          <a:spcPct val="20000"/>
                        </a:spcBef>
                        <a:spcAft>
                          <a:spcPct val="0"/>
                        </a:spcAft>
                        <a:buClrTx/>
                        <a:buSzTx/>
                        <a:buFontTx/>
                        <a:buNone/>
                        <a:tabLst/>
                      </a:pPr>
                      <a:r>
                        <a:rPr kumimoji="0" lang="ru-RU" altLang="ru-RU" sz="1600" b="0"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ru-RU" altLang="ru-RU" sz="2000" b="0" i="0" u="none" strike="noStrike" cap="none" normalizeH="0" baseline="0" dirty="0" smtClean="0">
                          <a:ln>
                            <a:noFill/>
                          </a:ln>
                          <a:solidFill>
                            <a:srgbClr val="C00000"/>
                          </a:solidFill>
                          <a:effectLst/>
                          <a:latin typeface="Times New Roman" pitchFamily="18" charset="0"/>
                          <a:cs typeface="Times New Roman" pitchFamily="18" charset="0"/>
                        </a:rPr>
                        <a:t>Беседа «Что такое сказка?»</a:t>
                      </a:r>
                    </a:p>
                    <a:p>
                      <a:pPr marL="12700" marR="0" lvl="0" indent="-1270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2000" b="0" i="0" u="none" strike="noStrike" cap="none" normalizeH="0" baseline="0" dirty="0" smtClean="0">
                          <a:ln>
                            <a:noFill/>
                          </a:ln>
                          <a:solidFill>
                            <a:srgbClr val="C00000"/>
                          </a:solidFill>
                          <a:effectLst/>
                          <a:latin typeface="Times New Roman" pitchFamily="18" charset="0"/>
                          <a:cs typeface="Times New Roman" pitchFamily="18" charset="0"/>
                        </a:rPr>
                        <a:t>- Чтение  сказок (по лексическим темам)</a:t>
                      </a:r>
                    </a:p>
                    <a:p>
                      <a:pPr marL="12700" marR="0" lvl="0" indent="-12700" algn="l" defTabSz="914400" rtl="0" eaLnBrk="0" fontAlgn="base" latinLnBrk="0" hangingPunct="0">
                        <a:lnSpc>
                          <a:spcPct val="100000"/>
                        </a:lnSpc>
                        <a:spcBef>
                          <a:spcPct val="20000"/>
                        </a:spcBef>
                        <a:spcAft>
                          <a:spcPct val="0"/>
                        </a:spcAft>
                        <a:buClrTx/>
                        <a:buSzTx/>
                        <a:buFontTx/>
                        <a:buNone/>
                        <a:tabLst/>
                      </a:pPr>
                      <a:r>
                        <a:rPr kumimoji="0" lang="ru-RU" altLang="ru-RU" sz="2000" b="0" i="0" u="none" strike="noStrike" cap="none" normalizeH="0" baseline="0" dirty="0" smtClean="0">
                          <a:ln>
                            <a:noFill/>
                          </a:ln>
                          <a:solidFill>
                            <a:srgbClr val="C00000"/>
                          </a:solidFill>
                          <a:effectLst/>
                          <a:latin typeface="Times New Roman" pitchFamily="18" charset="0"/>
                          <a:cs typeface="Courier New" pitchFamily="49" charset="0"/>
                        </a:rPr>
                        <a:t>- Непосредственная образовательная деятельность.</a:t>
                      </a:r>
                    </a:p>
                    <a:p>
                      <a:pPr marL="12700" marR="0" lvl="0" indent="-12700" algn="l" defTabSz="914400" rtl="0" eaLnBrk="1" fontAlgn="base" latinLnBrk="0" hangingPunct="1">
                        <a:lnSpc>
                          <a:spcPct val="100000"/>
                        </a:lnSpc>
                        <a:spcBef>
                          <a:spcPct val="0"/>
                        </a:spcBef>
                        <a:spcAft>
                          <a:spcPct val="0"/>
                        </a:spcAft>
                        <a:buClrTx/>
                        <a:buSzTx/>
                        <a:buFontTx/>
                        <a:buChar char="-"/>
                        <a:tabLst/>
                      </a:pPr>
                      <a:endParaRPr kumimoji="0" lang="ru-RU" altLang="ru-RU" sz="2000" b="0" i="0" u="none" strike="noStrike" cap="none" normalizeH="0" baseline="0" dirty="0" smtClean="0">
                        <a:ln>
                          <a:noFill/>
                        </a:ln>
                        <a:solidFill>
                          <a:srgbClr val="C00000"/>
                        </a:solidFill>
                        <a:effectLst/>
                        <a:latin typeface="Times New Roman" pitchFamily="18" charset="0"/>
                        <a:cs typeface="Courier New" pitchFamily="49" charset="0"/>
                      </a:endParaRPr>
                    </a:p>
                    <a:p>
                      <a:pPr marL="12700" marR="0" lvl="0" indent="-12700" algn="l"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C00000"/>
                          </a:solidFill>
                          <a:effectLst/>
                          <a:latin typeface="Times New Roman" pitchFamily="18" charset="0"/>
                          <a:cs typeface="Courier New" pitchFamily="49" charset="0"/>
                        </a:rPr>
                        <a:t>-лепка сказки « Курочка Ряба»</a:t>
                      </a:r>
                    </a:p>
                    <a:p>
                      <a:pPr marL="12700" marR="0" lvl="0" indent="-12700" algn="l"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C00000"/>
                          </a:solidFill>
                          <a:effectLst/>
                          <a:latin typeface="Times New Roman" pitchFamily="18" charset="0"/>
                          <a:cs typeface="Courier New" pitchFamily="49" charset="0"/>
                        </a:rPr>
                        <a:t>-Создание мультипликации.</a:t>
                      </a:r>
                    </a:p>
                    <a:p>
                      <a:pPr marL="12700" marR="0" lvl="0" indent="-12700" algn="l"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C00000"/>
                          </a:solidFill>
                          <a:effectLst/>
                          <a:latin typeface="Times New Roman" pitchFamily="18" charset="0"/>
                          <a:cs typeface="Courier New" pitchFamily="49" charset="0"/>
                        </a:rPr>
                        <a:t>-</a:t>
                      </a:r>
                      <a:r>
                        <a:rPr kumimoji="0" lang="ru-RU" altLang="ru-RU" sz="2000" b="0" i="0" u="none" strike="noStrike" cap="none" normalizeH="0" baseline="0" dirty="0" err="1" smtClean="0">
                          <a:ln>
                            <a:noFill/>
                          </a:ln>
                          <a:solidFill>
                            <a:srgbClr val="C00000"/>
                          </a:solidFill>
                          <a:effectLst/>
                          <a:latin typeface="Times New Roman" pitchFamily="18" charset="0"/>
                          <a:cs typeface="Courier New" pitchFamily="49" charset="0"/>
                        </a:rPr>
                        <a:t>Штоколый</a:t>
                      </a:r>
                      <a:r>
                        <a:rPr kumimoji="0" lang="ru-RU" altLang="ru-RU" sz="2000" b="0" i="0" u="none" strike="noStrike" cap="none" normalizeH="0" baseline="0" dirty="0" smtClean="0">
                          <a:ln>
                            <a:noFill/>
                          </a:ln>
                          <a:solidFill>
                            <a:srgbClr val="C00000"/>
                          </a:solidFill>
                          <a:effectLst/>
                          <a:latin typeface="Times New Roman" pitchFamily="18" charset="0"/>
                          <a:cs typeface="Courier New" pitchFamily="49" charset="0"/>
                        </a:rPr>
                        <a:t> театр </a:t>
                      </a:r>
                    </a:p>
                    <a:p>
                      <a:pPr marL="12700" marR="0" lvl="0" indent="-12700" algn="l"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C00000"/>
                          </a:solidFill>
                          <a:effectLst/>
                          <a:latin typeface="Times New Roman" pitchFamily="18" charset="0"/>
                          <a:cs typeface="Courier New" pitchFamily="49" charset="0"/>
                        </a:rPr>
                        <a:t>-Рассказывание сказок с использованием </a:t>
                      </a:r>
                      <a:r>
                        <a:rPr kumimoji="0" lang="ru-RU" altLang="ru-RU" sz="2000" b="0" i="0" u="none" strike="noStrike" cap="none" normalizeH="0" baseline="0" dirty="0" err="1" smtClean="0">
                          <a:ln>
                            <a:noFill/>
                          </a:ln>
                          <a:solidFill>
                            <a:srgbClr val="C00000"/>
                          </a:solidFill>
                          <a:effectLst/>
                          <a:latin typeface="Times New Roman" pitchFamily="18" charset="0"/>
                          <a:cs typeface="Courier New" pitchFamily="49" charset="0"/>
                        </a:rPr>
                        <a:t>мнемотаблиц</a:t>
                      </a:r>
                      <a:endParaRPr kumimoji="0" lang="ru-RU" altLang="ru-RU" sz="2000" b="0" i="0" u="none" strike="noStrike" cap="none" normalizeH="0" baseline="0" dirty="0" smtClean="0">
                        <a:ln>
                          <a:noFill/>
                        </a:ln>
                        <a:solidFill>
                          <a:srgbClr val="C00000"/>
                        </a:solidFill>
                        <a:effectLst/>
                        <a:latin typeface="Times New Roman" pitchFamily="18" charset="0"/>
                        <a:cs typeface="Courier New" pitchFamily="49" charset="0"/>
                      </a:endParaRPr>
                    </a:p>
                    <a:p>
                      <a:pPr marL="12700" marR="0" lvl="0" indent="-12700" algn="l"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C00000"/>
                          </a:solidFill>
                          <a:effectLst/>
                          <a:latin typeface="Times New Roman" pitchFamily="18" charset="0"/>
                          <a:cs typeface="Courier New" pitchFamily="49" charset="0"/>
                        </a:rPr>
                        <a:t> -приобщение родителей к чтению художественной литературы детям .</a:t>
                      </a:r>
                    </a:p>
                  </a:txBody>
                  <a:tcPr marL="21032" marR="210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11304" name="Group 40"/>
          <p:cNvGraphicFramePr>
            <a:graphicFrameLocks noGrp="1"/>
          </p:cNvGraphicFramePr>
          <p:nvPr/>
        </p:nvGraphicFramePr>
        <p:xfrm>
          <a:off x="971550" y="6524625"/>
          <a:ext cx="7353300" cy="365602"/>
        </p:xfrm>
        <a:graphic>
          <a:graphicData uri="http://schemas.openxmlformats.org/drawingml/2006/table">
            <a:tbl>
              <a:tblPr/>
              <a:tblGrid>
                <a:gridCol w="7353300">
                  <a:extLst>
                    <a:ext uri="{9D8B030D-6E8A-4147-A177-3AD203B41FA5}">
                      <a16:colId xmlns="" xmlns:a16="http://schemas.microsoft.com/office/drawing/2014/main" val="20000"/>
                    </a:ext>
                  </a:extLst>
                </a:gridCol>
              </a:tblGrid>
              <a:tr h="365125">
                <a:tc>
                  <a:txBody>
                    <a:bodyPr/>
                    <a:lstStyle>
                      <a:lvl1pPr eaLnBrk="0" hangingPunct="0">
                        <a:spcBef>
                          <a:spcPct val="20000"/>
                        </a:spcBef>
                        <a:buFont typeface="Arial" charset="0"/>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T="45641" marB="456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ru-RU" altLang="ru-RU" b="1" dirty="0" smtClean="0">
                <a:solidFill>
                  <a:srgbClr val="FFC000"/>
                </a:solidFill>
              </a:rPr>
              <a:t>Чтение художественной литературы </a:t>
            </a:r>
          </a:p>
        </p:txBody>
      </p:sp>
      <p:pic>
        <p:nvPicPr>
          <p:cNvPr id="37890" name="Picture 2" descr="C:\Users\Методист.Metodist\Desktop\123.jpg"/>
          <p:cNvPicPr>
            <a:picLocks noGrp="1" noChangeAspect="1" noChangeArrowheads="1"/>
          </p:cNvPicPr>
          <p:nvPr>
            <p:ph idx="1"/>
          </p:nvPr>
        </p:nvPicPr>
        <p:blipFill>
          <a:blip r:embed="rId2" cstate="print"/>
          <a:srcRect/>
          <a:stretch>
            <a:fillRect/>
          </a:stretch>
        </p:blipFill>
        <p:spPr bwMode="auto">
          <a:xfrm>
            <a:off x="1643042" y="1500174"/>
            <a:ext cx="3119963" cy="2339973"/>
          </a:xfrm>
          <a:prstGeom prst="rect">
            <a:avLst/>
          </a:prstGeom>
          <a:noFill/>
        </p:spPr>
      </p:pic>
      <p:pic>
        <p:nvPicPr>
          <p:cNvPr id="37891" name="Picture 3" descr="C:\Users\Методист.Metodist\Desktop\gID4oolyY_8.jpg"/>
          <p:cNvPicPr>
            <a:picLocks noChangeAspect="1" noChangeArrowheads="1"/>
          </p:cNvPicPr>
          <p:nvPr/>
        </p:nvPicPr>
        <p:blipFill>
          <a:blip r:embed="rId3" cstate="print"/>
          <a:srcRect/>
          <a:stretch>
            <a:fillRect/>
          </a:stretch>
        </p:blipFill>
        <p:spPr bwMode="auto">
          <a:xfrm>
            <a:off x="5072066" y="1428736"/>
            <a:ext cx="3286148" cy="2464611"/>
          </a:xfrm>
          <a:prstGeom prst="rect">
            <a:avLst/>
          </a:prstGeom>
          <a:noFill/>
        </p:spPr>
      </p:pic>
      <p:pic>
        <p:nvPicPr>
          <p:cNvPr id="37892" name="Picture 4" descr="C:\Users\Методист.Metodist\Desktop\A8zD54IM848.jpg"/>
          <p:cNvPicPr>
            <a:picLocks noChangeAspect="1" noChangeArrowheads="1"/>
          </p:cNvPicPr>
          <p:nvPr/>
        </p:nvPicPr>
        <p:blipFill>
          <a:blip r:embed="rId4" cstate="print"/>
          <a:srcRect/>
          <a:stretch>
            <a:fillRect/>
          </a:stretch>
        </p:blipFill>
        <p:spPr bwMode="auto">
          <a:xfrm>
            <a:off x="3214678" y="3929066"/>
            <a:ext cx="3238480" cy="2428860"/>
          </a:xfrm>
          <a:prstGeom prst="rect">
            <a:avLst/>
          </a:prstGeom>
          <a:noFill/>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ru-RU" altLang="ru-RU" sz="4000" b="1" dirty="0" smtClean="0">
                <a:solidFill>
                  <a:srgbClr val="C00000"/>
                </a:solidFill>
              </a:rPr>
              <a:t>Лепка сказки «Курочка Ряба»создание мультипликации  </a:t>
            </a:r>
          </a:p>
        </p:txBody>
      </p:sp>
      <p:pic>
        <p:nvPicPr>
          <p:cNvPr id="38914" name="Picture 2" descr="C:\Users\Методист.Metodist\Desktop\OROpEUFQsZE.jpg"/>
          <p:cNvPicPr>
            <a:picLocks noGrp="1" noChangeAspect="1" noChangeArrowheads="1"/>
          </p:cNvPicPr>
          <p:nvPr>
            <p:ph idx="1"/>
          </p:nvPr>
        </p:nvPicPr>
        <p:blipFill>
          <a:blip r:embed="rId2" cstate="print"/>
          <a:srcRect/>
          <a:stretch>
            <a:fillRect/>
          </a:stretch>
        </p:blipFill>
        <p:spPr bwMode="auto">
          <a:xfrm>
            <a:off x="3286116" y="4072320"/>
            <a:ext cx="3000396" cy="2250297"/>
          </a:xfrm>
          <a:prstGeom prst="rect">
            <a:avLst/>
          </a:prstGeom>
          <a:noFill/>
        </p:spPr>
      </p:pic>
      <p:pic>
        <p:nvPicPr>
          <p:cNvPr id="38915" name="Picture 3" descr="C:\Users\Методист.Metodist\Desktop\RJmjgjskwSo.jpg"/>
          <p:cNvPicPr>
            <a:picLocks noChangeAspect="1" noChangeArrowheads="1"/>
          </p:cNvPicPr>
          <p:nvPr/>
        </p:nvPicPr>
        <p:blipFill>
          <a:blip r:embed="rId3" cstate="print"/>
          <a:srcRect/>
          <a:stretch>
            <a:fillRect/>
          </a:stretch>
        </p:blipFill>
        <p:spPr bwMode="auto">
          <a:xfrm>
            <a:off x="4572000" y="1428736"/>
            <a:ext cx="3452794" cy="2589596"/>
          </a:xfrm>
          <a:prstGeom prst="rect">
            <a:avLst/>
          </a:prstGeom>
          <a:noFill/>
        </p:spPr>
      </p:pic>
      <p:pic>
        <p:nvPicPr>
          <p:cNvPr id="38916" name="Picture 4" descr="C:\Users\Методист.Metodist\Desktop\oUzmOQbVQTM.jpg"/>
          <p:cNvPicPr>
            <a:picLocks noChangeAspect="1" noChangeArrowheads="1"/>
          </p:cNvPicPr>
          <p:nvPr/>
        </p:nvPicPr>
        <p:blipFill>
          <a:blip r:embed="rId4" cstate="print"/>
          <a:srcRect/>
          <a:stretch>
            <a:fillRect/>
          </a:stretch>
        </p:blipFill>
        <p:spPr bwMode="auto">
          <a:xfrm>
            <a:off x="1571603" y="1714488"/>
            <a:ext cx="2952771" cy="2214578"/>
          </a:xfrm>
          <a:prstGeom prst="rect">
            <a:avLst/>
          </a:prstGeom>
          <a:noFill/>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ru-RU" altLang="ru-RU" b="1" dirty="0" err="1" smtClean="0">
                <a:solidFill>
                  <a:srgbClr val="FFC000"/>
                </a:solidFill>
              </a:rPr>
              <a:t>Штоковый</a:t>
            </a:r>
            <a:r>
              <a:rPr lang="ru-RU" altLang="ru-RU" b="1" dirty="0" smtClean="0">
                <a:solidFill>
                  <a:srgbClr val="FFC000"/>
                </a:solidFill>
              </a:rPr>
              <a:t> театр </a:t>
            </a:r>
          </a:p>
        </p:txBody>
      </p:sp>
      <p:pic>
        <p:nvPicPr>
          <p:cNvPr id="39938" name="Picture 2" descr="C:\Users\Методист.Metodist\Desktop\uje4ABmXdrE.jpg"/>
          <p:cNvPicPr>
            <a:picLocks noGrp="1" noChangeAspect="1" noChangeArrowheads="1"/>
          </p:cNvPicPr>
          <p:nvPr>
            <p:ph idx="1"/>
          </p:nvPr>
        </p:nvPicPr>
        <p:blipFill>
          <a:blip r:embed="rId2" cstate="print"/>
          <a:srcRect/>
          <a:stretch>
            <a:fillRect/>
          </a:stretch>
        </p:blipFill>
        <p:spPr bwMode="auto">
          <a:xfrm>
            <a:off x="2221810" y="1142984"/>
            <a:ext cx="4164698" cy="3071834"/>
          </a:xfrm>
          <a:prstGeom prst="rect">
            <a:avLst/>
          </a:prstGeom>
          <a:noFill/>
        </p:spPr>
      </p:pic>
      <p:pic>
        <p:nvPicPr>
          <p:cNvPr id="39939" name="Picture 3" descr="C:\Users\Методист.Metodist\Desktop\L9WVGvxo2ls.jpg"/>
          <p:cNvPicPr>
            <a:picLocks noChangeAspect="1" noChangeArrowheads="1"/>
          </p:cNvPicPr>
          <p:nvPr/>
        </p:nvPicPr>
        <p:blipFill>
          <a:blip r:embed="rId3" cstate="print"/>
          <a:srcRect/>
          <a:stretch>
            <a:fillRect/>
          </a:stretch>
        </p:blipFill>
        <p:spPr bwMode="auto">
          <a:xfrm>
            <a:off x="1000100" y="4214818"/>
            <a:ext cx="3639672" cy="2000264"/>
          </a:xfrm>
          <a:prstGeom prst="rect">
            <a:avLst/>
          </a:prstGeom>
          <a:noFill/>
        </p:spPr>
      </p:pic>
      <p:pic>
        <p:nvPicPr>
          <p:cNvPr id="39940" name="Picture 4" descr="C:\Users\Методист.Metodist\Desktop\1IHLqAs-luw.jpg"/>
          <p:cNvPicPr>
            <a:picLocks noChangeAspect="1" noChangeArrowheads="1"/>
          </p:cNvPicPr>
          <p:nvPr/>
        </p:nvPicPr>
        <p:blipFill>
          <a:blip r:embed="rId4" cstate="print"/>
          <a:srcRect/>
          <a:stretch>
            <a:fillRect/>
          </a:stretch>
        </p:blipFill>
        <p:spPr bwMode="auto">
          <a:xfrm>
            <a:off x="4643438" y="4143380"/>
            <a:ext cx="4133302" cy="2257419"/>
          </a:xfrm>
          <a:prstGeom prst="rect">
            <a:avLst/>
          </a:prstGeom>
          <a:noFill/>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ru-RU" altLang="ru-RU" b="1" dirty="0" smtClean="0">
                <a:solidFill>
                  <a:srgbClr val="C00000"/>
                </a:solidFill>
              </a:rPr>
              <a:t>Использование </a:t>
            </a:r>
            <a:r>
              <a:rPr lang="ru-RU" altLang="ru-RU" b="1" dirty="0" err="1" smtClean="0">
                <a:solidFill>
                  <a:srgbClr val="C00000"/>
                </a:solidFill>
              </a:rPr>
              <a:t>мнемотаблиц</a:t>
            </a:r>
            <a:r>
              <a:rPr lang="ru-RU" altLang="ru-RU" b="1" dirty="0" smtClean="0">
                <a:solidFill>
                  <a:srgbClr val="C00000"/>
                </a:solidFill>
              </a:rPr>
              <a:t> </a:t>
            </a:r>
          </a:p>
        </p:txBody>
      </p:sp>
      <p:pic>
        <p:nvPicPr>
          <p:cNvPr id="41986" name="Picture 2" descr="C:\Users\Методист.Metodist\Desktop\GBP2cAhkcP0.jpg"/>
          <p:cNvPicPr>
            <a:picLocks noGrp="1" noChangeAspect="1" noChangeArrowheads="1"/>
          </p:cNvPicPr>
          <p:nvPr>
            <p:ph idx="1"/>
          </p:nvPr>
        </p:nvPicPr>
        <p:blipFill>
          <a:blip r:embed="rId2" cstate="print"/>
          <a:srcRect/>
          <a:stretch>
            <a:fillRect/>
          </a:stretch>
        </p:blipFill>
        <p:spPr bwMode="auto">
          <a:xfrm>
            <a:off x="2714612" y="1071546"/>
            <a:ext cx="3758875" cy="2840039"/>
          </a:xfrm>
          <a:prstGeom prst="rect">
            <a:avLst/>
          </a:prstGeom>
          <a:noFill/>
        </p:spPr>
      </p:pic>
      <p:pic>
        <p:nvPicPr>
          <p:cNvPr id="41987" name="Picture 3" descr="C:\Users\Методист.Metodist\Desktop\Ek2pdnMZHWM.jpg"/>
          <p:cNvPicPr>
            <a:picLocks noChangeAspect="1" noChangeArrowheads="1"/>
          </p:cNvPicPr>
          <p:nvPr/>
        </p:nvPicPr>
        <p:blipFill>
          <a:blip r:embed="rId3" cstate="print"/>
          <a:srcRect/>
          <a:stretch>
            <a:fillRect/>
          </a:stretch>
        </p:blipFill>
        <p:spPr bwMode="auto">
          <a:xfrm>
            <a:off x="1000100" y="3857628"/>
            <a:ext cx="3571900" cy="2652976"/>
          </a:xfrm>
          <a:prstGeom prst="rect">
            <a:avLst/>
          </a:prstGeom>
          <a:noFill/>
        </p:spPr>
      </p:pic>
      <p:pic>
        <p:nvPicPr>
          <p:cNvPr id="41988" name="Picture 4" descr="C:\Users\Методист.Metodist\Desktop\WDr6_a17BHs.jpg"/>
          <p:cNvPicPr>
            <a:picLocks noChangeAspect="1" noChangeArrowheads="1"/>
          </p:cNvPicPr>
          <p:nvPr/>
        </p:nvPicPr>
        <p:blipFill>
          <a:blip r:embed="rId4" cstate="print"/>
          <a:srcRect/>
          <a:stretch>
            <a:fillRect/>
          </a:stretch>
        </p:blipFill>
        <p:spPr bwMode="auto">
          <a:xfrm>
            <a:off x="4643438" y="3786190"/>
            <a:ext cx="3753032" cy="2800340"/>
          </a:xfrm>
          <a:prstGeom prst="rect">
            <a:avLst/>
          </a:prstGeom>
          <a:noFill/>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ru-RU" altLang="ru-RU" sz="2800" b="1" dirty="0" smtClean="0">
                <a:solidFill>
                  <a:srgbClr val="C00000"/>
                </a:solidFill>
              </a:rPr>
              <a:t>Приобщение родителей к</a:t>
            </a:r>
            <a:br>
              <a:rPr lang="ru-RU" altLang="ru-RU" sz="2800" b="1" dirty="0" smtClean="0">
                <a:solidFill>
                  <a:srgbClr val="C00000"/>
                </a:solidFill>
              </a:rPr>
            </a:br>
            <a:r>
              <a:rPr lang="ru-RU" altLang="ru-RU" sz="2800" b="1" dirty="0" smtClean="0">
                <a:solidFill>
                  <a:srgbClr val="C00000"/>
                </a:solidFill>
              </a:rPr>
              <a:t> чтению художественной литературе</a:t>
            </a:r>
            <a:r>
              <a:rPr lang="ru-RU" altLang="ru-RU" b="1" dirty="0" smtClean="0">
                <a:solidFill>
                  <a:srgbClr val="FFC000"/>
                </a:solidFill>
              </a:rPr>
              <a:t> </a:t>
            </a:r>
          </a:p>
        </p:txBody>
      </p:sp>
      <p:pic>
        <p:nvPicPr>
          <p:cNvPr id="40963" name="Picture 3" descr="C:\Users\Методист.Metodist\Desktop\cbzu4RYAQ94.jpg"/>
          <p:cNvPicPr>
            <a:picLocks noChangeAspect="1" noChangeArrowheads="1"/>
          </p:cNvPicPr>
          <p:nvPr/>
        </p:nvPicPr>
        <p:blipFill>
          <a:blip r:embed="rId2" cstate="print"/>
          <a:srcRect/>
          <a:stretch>
            <a:fillRect/>
          </a:stretch>
        </p:blipFill>
        <p:spPr bwMode="auto">
          <a:xfrm>
            <a:off x="5572132" y="2643182"/>
            <a:ext cx="2857493" cy="3809990"/>
          </a:xfrm>
          <a:prstGeom prst="rect">
            <a:avLst/>
          </a:prstGeom>
          <a:noFill/>
        </p:spPr>
      </p:pic>
      <p:pic>
        <p:nvPicPr>
          <p:cNvPr id="7" name="Picture 2" descr="C:\Users\Методист.Metodist\Desktop\el2Q3kmuHl4.jpg"/>
          <p:cNvPicPr>
            <a:picLocks noChangeAspect="1" noChangeArrowheads="1"/>
          </p:cNvPicPr>
          <p:nvPr/>
        </p:nvPicPr>
        <p:blipFill>
          <a:blip r:embed="rId3" cstate="print"/>
          <a:srcRect/>
          <a:stretch>
            <a:fillRect/>
          </a:stretch>
        </p:blipFill>
        <p:spPr bwMode="auto">
          <a:xfrm>
            <a:off x="4000496" y="1357298"/>
            <a:ext cx="3595553" cy="2668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4" name="Picture 4" descr="C:\Users\Методист.Metodist\Desktop\n46Oxlfy9e4.jpg"/>
          <p:cNvPicPr>
            <a:picLocks noGrp="1" noChangeAspect="1" noChangeArrowheads="1"/>
          </p:cNvPicPr>
          <p:nvPr>
            <p:ph idx="1"/>
          </p:nvPr>
        </p:nvPicPr>
        <p:blipFill>
          <a:blip r:embed="rId4" cstate="print"/>
          <a:srcRect/>
          <a:stretch>
            <a:fillRect/>
          </a:stretch>
        </p:blipFill>
        <p:spPr bwMode="auto">
          <a:xfrm>
            <a:off x="1000100" y="1428736"/>
            <a:ext cx="2558657" cy="3411543"/>
          </a:xfrm>
          <a:prstGeom prst="rect">
            <a:avLst/>
          </a:prstGeom>
          <a:noFill/>
        </p:spPr>
      </p:pic>
      <p:pic>
        <p:nvPicPr>
          <p:cNvPr id="40965" name="Picture 5" descr="C:\Users\Методист.Metodist\Desktop\OkLPeTI3ovw.jpg"/>
          <p:cNvPicPr>
            <a:picLocks noChangeAspect="1" noChangeArrowheads="1"/>
          </p:cNvPicPr>
          <p:nvPr/>
        </p:nvPicPr>
        <p:blipFill>
          <a:blip r:embed="rId5" cstate="print"/>
          <a:srcRect/>
          <a:stretch>
            <a:fillRect/>
          </a:stretch>
        </p:blipFill>
        <p:spPr bwMode="auto">
          <a:xfrm>
            <a:off x="3428992" y="3643314"/>
            <a:ext cx="2196719" cy="2928958"/>
          </a:xfrm>
          <a:prstGeom prst="rect">
            <a:avLst/>
          </a:prstGeom>
          <a:noFill/>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r>
              <a:rPr lang="ru-RU" altLang="ru-RU" sz="3600" smtClean="0">
                <a:solidFill>
                  <a:schemeClr val="hlink"/>
                </a:solidFill>
              </a:rPr>
              <a:t>Литература</a:t>
            </a:r>
          </a:p>
        </p:txBody>
      </p:sp>
      <p:sp>
        <p:nvSpPr>
          <p:cNvPr id="52227" name="Rectangle 3"/>
          <p:cNvSpPr>
            <a:spLocks noGrp="1"/>
          </p:cNvSpPr>
          <p:nvPr>
            <p:ph type="body" idx="1"/>
          </p:nvPr>
        </p:nvSpPr>
        <p:spPr>
          <a:xfrm>
            <a:off x="1403350" y="1341438"/>
            <a:ext cx="7283450" cy="4784725"/>
          </a:xfrm>
        </p:spPr>
        <p:txBody>
          <a:bodyPr/>
          <a:lstStyle/>
          <a:p>
            <a:pPr eaLnBrk="1" hangingPunct="1">
              <a:spcBef>
                <a:spcPct val="0"/>
              </a:spcBef>
              <a:buFontTx/>
              <a:buNone/>
              <a:defRPr/>
            </a:pPr>
            <a:r>
              <a:rPr lang="ru-RU" altLang="ru-RU" sz="1400" b="1" smtClean="0">
                <a:solidFill>
                  <a:srgbClr val="7030A0"/>
                </a:solidFill>
                <a:effectLst>
                  <a:outerShdw blurRad="38100" dist="38100" dir="2700000" algn="tl">
                    <a:srgbClr val="C0C0C0"/>
                  </a:outerShdw>
                </a:effectLst>
              </a:rPr>
              <a:t>        Федеральный государственный образовательный стандарт дошкольного образования</a:t>
            </a:r>
          </a:p>
          <a:p>
            <a:pPr>
              <a:lnSpc>
                <a:spcPct val="80000"/>
              </a:lnSpc>
              <a:buFont typeface="Arial" charset="0"/>
              <a:buChar char="•"/>
              <a:defRPr/>
            </a:pPr>
            <a:r>
              <a:rPr lang="ru-RU" altLang="ru-RU" sz="1400" smtClean="0">
                <a:solidFill>
                  <a:srgbClr val="7030A0"/>
                </a:solidFill>
              </a:rPr>
              <a:t>Румянцева Е. А. </a:t>
            </a:r>
            <a:r>
              <a:rPr lang="ru-RU" altLang="ru-RU" sz="1400" b="1" smtClean="0">
                <a:solidFill>
                  <a:srgbClr val="7030A0"/>
                </a:solidFill>
              </a:rPr>
              <a:t>Проекты в ДОУ</a:t>
            </a:r>
            <a:r>
              <a:rPr lang="ru-RU" altLang="ru-RU" sz="1400" smtClean="0">
                <a:solidFill>
                  <a:srgbClr val="7030A0"/>
                </a:solidFill>
              </a:rPr>
              <a:t>: практика обучения детей 3-7 лет. -</a:t>
            </a:r>
            <a:r>
              <a:rPr lang="ru-RU" altLang="ru-RU" sz="1400" u="sng" smtClean="0">
                <a:solidFill>
                  <a:srgbClr val="7030A0"/>
                </a:solidFill>
              </a:rPr>
              <a:t>Волгоград</a:t>
            </a:r>
            <a:r>
              <a:rPr lang="ru-RU" altLang="ru-RU" sz="1400" smtClean="0">
                <a:solidFill>
                  <a:srgbClr val="7030A0"/>
                </a:solidFill>
              </a:rPr>
              <a:t>: Учитель, 2014.</a:t>
            </a:r>
          </a:p>
          <a:p>
            <a:pPr>
              <a:lnSpc>
                <a:spcPct val="80000"/>
              </a:lnSpc>
              <a:buFont typeface="Arial" charset="0"/>
              <a:buChar char="•"/>
              <a:defRPr/>
            </a:pPr>
            <a:r>
              <a:rPr lang="ru-RU" altLang="ru-RU" sz="1400" smtClean="0">
                <a:solidFill>
                  <a:srgbClr val="7030A0"/>
                </a:solidFill>
              </a:rPr>
              <a:t>КочкинаН. А. Метод </a:t>
            </a:r>
            <a:r>
              <a:rPr lang="ru-RU" altLang="ru-RU" sz="1400" b="1" smtClean="0">
                <a:solidFill>
                  <a:srgbClr val="7030A0"/>
                </a:solidFill>
              </a:rPr>
              <a:t>проектов</a:t>
            </a:r>
            <a:r>
              <a:rPr lang="ru-RU" altLang="ru-RU" sz="1400" smtClean="0">
                <a:solidFill>
                  <a:srgbClr val="7030A0"/>
                </a:solidFill>
              </a:rPr>
              <a:t> в дошкольном </a:t>
            </a:r>
            <a:r>
              <a:rPr lang="ru-RU" altLang="ru-RU" sz="1400" u="sng" smtClean="0">
                <a:solidFill>
                  <a:srgbClr val="7030A0"/>
                </a:solidFill>
              </a:rPr>
              <a:t>образовании</a:t>
            </a:r>
            <a:r>
              <a:rPr lang="ru-RU" altLang="ru-RU" sz="1400" smtClean="0">
                <a:solidFill>
                  <a:srgbClr val="7030A0"/>
                </a:solidFill>
              </a:rPr>
              <a:t>: Методическое пособие. - М.: Мозаика-Синтез, 2012г.</a:t>
            </a:r>
          </a:p>
          <a:p>
            <a:pPr>
              <a:lnSpc>
                <a:spcPct val="80000"/>
              </a:lnSpc>
              <a:buFont typeface="Arial" charset="0"/>
              <a:buChar char="•"/>
              <a:defRPr/>
            </a:pPr>
            <a:r>
              <a:rPr lang="ru-RU" altLang="ru-RU" sz="1400" smtClean="0">
                <a:solidFill>
                  <a:srgbClr val="7030A0"/>
                </a:solidFill>
              </a:rPr>
              <a:t>И. А. Лыкова. Изобразительная деятельность в детском саду. – М., Сфера, 2007</a:t>
            </a:r>
          </a:p>
          <a:p>
            <a:pPr>
              <a:lnSpc>
                <a:spcPct val="80000"/>
              </a:lnSpc>
              <a:buFont typeface="Arial" charset="0"/>
              <a:buChar char="•"/>
              <a:defRPr/>
            </a:pPr>
            <a:r>
              <a:rPr lang="ru-RU" altLang="ru-RU" sz="1400" smtClean="0">
                <a:solidFill>
                  <a:srgbClr val="7030A0"/>
                </a:solidFill>
              </a:rPr>
              <a:t>Антипина Е. А. Театрализованная деятельность в детском саду. -М., 2003.</a:t>
            </a:r>
          </a:p>
          <a:p>
            <a:pPr>
              <a:lnSpc>
                <a:spcPct val="80000"/>
              </a:lnSpc>
              <a:buFont typeface="Arial" charset="0"/>
              <a:buChar char="•"/>
              <a:defRPr/>
            </a:pPr>
            <a:r>
              <a:rPr lang="ru-RU" altLang="ru-RU" sz="1400" smtClean="0">
                <a:solidFill>
                  <a:srgbClr val="7030A0"/>
                </a:solidFill>
              </a:rPr>
              <a:t>Сорокина Н. Ф. Играем в кукольный </a:t>
            </a:r>
            <a:r>
              <a:rPr lang="ru-RU" altLang="ru-RU" sz="1400" u="sng" smtClean="0">
                <a:solidFill>
                  <a:srgbClr val="7030A0"/>
                </a:solidFill>
              </a:rPr>
              <a:t>театр</a:t>
            </a:r>
            <a:r>
              <a:rPr lang="ru-RU" altLang="ru-RU" sz="1400" smtClean="0">
                <a:solidFill>
                  <a:srgbClr val="7030A0"/>
                </a:solidFill>
              </a:rPr>
              <a:t>: Программа «Театр-творчество-дети». -М.: АРКТИ, 2004.</a:t>
            </a:r>
          </a:p>
          <a:p>
            <a:pPr>
              <a:lnSpc>
                <a:spcPct val="80000"/>
              </a:lnSpc>
              <a:buFont typeface="Arial" charset="0"/>
              <a:buChar char="•"/>
              <a:defRPr/>
            </a:pPr>
            <a:r>
              <a:rPr lang="ru-RU" altLang="ru-RU" sz="1400" smtClean="0">
                <a:solidFill>
                  <a:srgbClr val="7030A0"/>
                </a:solidFill>
              </a:rPr>
              <a:t> Зимина И. Театр и театрализованные игры в детском саду // Дошкольное воспитание, 2005. -№4.</a:t>
            </a:r>
          </a:p>
          <a:p>
            <a:pPr>
              <a:lnSpc>
                <a:spcPct val="80000"/>
              </a:lnSpc>
              <a:buFont typeface="Arial" charset="0"/>
              <a:buChar char="•"/>
              <a:defRPr/>
            </a:pPr>
            <a:r>
              <a:rPr lang="ru-RU" altLang="ru-RU" sz="1400" smtClean="0">
                <a:solidFill>
                  <a:srgbClr val="7030A0"/>
                </a:solidFill>
              </a:rPr>
              <a:t>«Мама, расскажи </a:t>
            </a:r>
            <a:r>
              <a:rPr lang="ru-RU" altLang="ru-RU" sz="1400" b="1" smtClean="0">
                <a:solidFill>
                  <a:srgbClr val="7030A0"/>
                </a:solidFill>
              </a:rPr>
              <a:t>сказку</a:t>
            </a:r>
            <a:r>
              <a:rPr lang="ru-RU" altLang="ru-RU" sz="1400" smtClean="0">
                <a:solidFill>
                  <a:srgbClr val="7030A0"/>
                </a:solidFill>
              </a:rPr>
              <a:t>!» – </a:t>
            </a:r>
            <a:r>
              <a:rPr lang="ru-RU" altLang="ru-RU" sz="1400" u="sng" smtClean="0">
                <a:solidFill>
                  <a:srgbClr val="7030A0"/>
                </a:solidFill>
              </a:rPr>
              <a:t>СПб</a:t>
            </a:r>
            <a:r>
              <a:rPr lang="ru-RU" altLang="ru-RU" sz="1400" smtClean="0">
                <a:solidFill>
                  <a:srgbClr val="7030A0"/>
                </a:solidFill>
              </a:rPr>
              <a:t>: Издательский дом «Нева»; М.: Омиа-Пресс, 2002г. Зинкевич Т. Д., Михайлов А. М. «Теория и практика </a:t>
            </a:r>
            <a:r>
              <a:rPr lang="ru-RU" altLang="ru-RU" sz="1400" b="1" smtClean="0">
                <a:solidFill>
                  <a:srgbClr val="7030A0"/>
                </a:solidFill>
              </a:rPr>
              <a:t>сказкотерапии</a:t>
            </a:r>
            <a:r>
              <a:rPr lang="ru-RU" altLang="ru-RU" sz="1400" smtClean="0">
                <a:solidFill>
                  <a:srgbClr val="7030A0"/>
                </a:solidFill>
              </a:rPr>
              <a:t>». – СПб. Смарт, 1996г.</a:t>
            </a:r>
          </a:p>
          <a:p>
            <a:pPr>
              <a:lnSpc>
                <a:spcPct val="80000"/>
              </a:lnSpc>
              <a:buFont typeface="Arial" charset="0"/>
              <a:buChar char="•"/>
              <a:defRPr/>
            </a:pPr>
            <a:r>
              <a:rPr lang="ru-RU" altLang="ru-RU" sz="1400" smtClean="0">
                <a:solidFill>
                  <a:srgbClr val="7030A0"/>
                </a:solidFill>
              </a:rPr>
              <a:t> Дыкман Л. «Гармоничный ребенок. Как этого достичь?» - СПб. Петро-Риф, 1998г.</a:t>
            </a:r>
          </a:p>
          <a:p>
            <a:pPr>
              <a:lnSpc>
                <a:spcPct val="80000"/>
              </a:lnSpc>
              <a:buFont typeface="Arial" charset="0"/>
              <a:buChar char="•"/>
              <a:defRPr/>
            </a:pPr>
            <a:r>
              <a:rPr lang="ru-RU" altLang="ru-RU" sz="1400" smtClean="0">
                <a:solidFill>
                  <a:srgbClr val="7030A0"/>
                </a:solidFill>
              </a:rPr>
              <a:t> Адрианов М. А. «Философия для детей в </a:t>
            </a:r>
            <a:r>
              <a:rPr lang="ru-RU" altLang="ru-RU" sz="1400" b="1" smtClean="0">
                <a:solidFill>
                  <a:srgbClr val="7030A0"/>
                </a:solidFill>
              </a:rPr>
              <a:t>сказках и рассказах</a:t>
            </a:r>
            <a:r>
              <a:rPr lang="ru-RU" altLang="ru-RU" sz="1400" smtClean="0">
                <a:solidFill>
                  <a:srgbClr val="7030A0"/>
                </a:solidFill>
              </a:rPr>
              <a:t>» - </a:t>
            </a:r>
            <a:r>
              <a:rPr lang="ru-RU" altLang="ru-RU" sz="1400" u="sng" smtClean="0">
                <a:solidFill>
                  <a:srgbClr val="7030A0"/>
                </a:solidFill>
              </a:rPr>
              <a:t>Минск</a:t>
            </a:r>
            <a:r>
              <a:rPr lang="ru-RU" altLang="ru-RU" sz="1400" smtClean="0">
                <a:solidFill>
                  <a:srgbClr val="7030A0"/>
                </a:solidFill>
              </a:rPr>
              <a:t>: Современное слово, 2006г.</a:t>
            </a:r>
          </a:p>
          <a:p>
            <a:pPr>
              <a:lnSpc>
                <a:spcPct val="80000"/>
              </a:lnSpc>
              <a:buFont typeface="Arial" charset="0"/>
              <a:buChar char="•"/>
              <a:defRPr/>
            </a:pPr>
            <a:r>
              <a:rPr lang="ru-RU" altLang="ru-RU" sz="1400" smtClean="0">
                <a:solidFill>
                  <a:srgbClr val="7030A0"/>
                </a:solidFill>
              </a:rPr>
              <a:t> Пропп В. Я. «Исторические корни волшебной </a:t>
            </a:r>
            <a:r>
              <a:rPr lang="ru-RU" altLang="ru-RU" sz="1400" b="1" smtClean="0">
                <a:solidFill>
                  <a:srgbClr val="7030A0"/>
                </a:solidFill>
              </a:rPr>
              <a:t>сказки</a:t>
            </a:r>
            <a:r>
              <a:rPr lang="ru-RU" altLang="ru-RU" sz="1400" smtClean="0">
                <a:solidFill>
                  <a:srgbClr val="7030A0"/>
                </a:solidFill>
              </a:rPr>
              <a:t>» - ЛГУ, 1986г.</a:t>
            </a:r>
          </a:p>
          <a:p>
            <a:pPr>
              <a:lnSpc>
                <a:spcPct val="80000"/>
              </a:lnSpc>
              <a:buFont typeface="Arial" charset="0"/>
              <a:buChar char="•"/>
              <a:defRPr/>
            </a:pPr>
            <a:r>
              <a:rPr lang="ru-RU" altLang="ru-RU" sz="1400" b="1" smtClean="0">
                <a:solidFill>
                  <a:srgbClr val="7030A0"/>
                </a:solidFill>
                <a:effectLst>
                  <a:outerShdw blurRad="38100" dist="38100" dir="2700000" algn="tl">
                    <a:srgbClr val="C0C0C0"/>
                  </a:outerShdw>
                </a:effectLst>
              </a:rPr>
              <a:t>ЭОР Шиян О.Я. Развитие творческого мышления. Работаем по сказке.</a:t>
            </a:r>
          </a:p>
          <a:p>
            <a:pPr>
              <a:lnSpc>
                <a:spcPct val="80000"/>
              </a:lnSpc>
              <a:buFont typeface="Arial" charset="0"/>
              <a:buChar char="•"/>
              <a:defRPr/>
            </a:pPr>
            <a:r>
              <a:rPr lang="ru-RU" altLang="ru-RU" sz="1400" b="1" smtClean="0">
                <a:solidFill>
                  <a:srgbClr val="7030A0"/>
                </a:solidFill>
                <a:effectLst>
                  <a:outerShdw blurRad="38100" dist="38100" dir="2700000" algn="tl">
                    <a:srgbClr val="C0C0C0"/>
                  </a:outerShdw>
                </a:effectLst>
              </a:rPr>
              <a:t>Комарова Т.С. Развитие художественных способностей дошкольников – М.: МОЗАИКА-СИНТЕЗ, 2015 г.</a:t>
            </a:r>
          </a:p>
          <a:p>
            <a:pPr>
              <a:lnSpc>
                <a:spcPct val="80000"/>
              </a:lnSpc>
              <a:buFont typeface="Arial" charset="0"/>
              <a:buChar char="•"/>
              <a:defRPr/>
            </a:pPr>
            <a:endParaRPr lang="ru-RU" altLang="ru-RU" sz="1400" smtClean="0">
              <a:solidFill>
                <a:srgbClr val="7030A0"/>
              </a:solidFill>
            </a:endParaRPr>
          </a:p>
          <a:p>
            <a:pPr>
              <a:lnSpc>
                <a:spcPct val="80000"/>
              </a:lnSpc>
              <a:buFont typeface="Arial" charset="0"/>
              <a:buChar char="•"/>
              <a:defRPr/>
            </a:pPr>
            <a:endParaRPr lang="ru-RU" altLang="ru-RU" sz="1400" smtClean="0">
              <a:solidFill>
                <a:srgbClr val="7030A0"/>
              </a:solidFill>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idx="4294967295"/>
          </p:nvPr>
        </p:nvSpPr>
        <p:spPr/>
        <p:txBody>
          <a:bodyPr/>
          <a:lstStyle/>
          <a:p>
            <a:r>
              <a:rPr lang="ru-RU" altLang="ru-RU" smtClean="0">
                <a:solidFill>
                  <a:schemeClr val="hlink"/>
                </a:solidFill>
              </a:rPr>
              <a:t>Паспорт проекта</a:t>
            </a:r>
          </a:p>
        </p:txBody>
      </p:sp>
      <p:sp>
        <p:nvSpPr>
          <p:cNvPr id="5123" name="Rectangle 3"/>
          <p:cNvSpPr>
            <a:spLocks noGrp="1"/>
          </p:cNvSpPr>
          <p:nvPr>
            <p:ph type="body" idx="4294967295"/>
          </p:nvPr>
        </p:nvSpPr>
        <p:spPr>
          <a:xfrm>
            <a:off x="468313" y="1628775"/>
            <a:ext cx="8229600" cy="4525963"/>
          </a:xfrm>
        </p:spPr>
        <p:txBody>
          <a:bodyPr/>
          <a:lstStyle/>
          <a:p>
            <a:pPr>
              <a:buFont typeface="Arial" panose="020B0604020202020204" pitchFamily="34" charset="0"/>
              <a:buNone/>
            </a:pPr>
            <a:r>
              <a:rPr lang="ru-RU" altLang="ru-RU" sz="2000" b="1" i="1" dirty="0" smtClean="0">
                <a:solidFill>
                  <a:schemeClr val="accent2"/>
                </a:solidFill>
              </a:rPr>
              <a:t>      </a:t>
            </a:r>
            <a:br>
              <a:rPr lang="ru-RU" altLang="ru-RU" sz="2000" b="1" i="1" dirty="0" smtClean="0">
                <a:solidFill>
                  <a:schemeClr val="accent2"/>
                </a:solidFill>
              </a:rPr>
            </a:br>
            <a:r>
              <a:rPr lang="ru-RU" altLang="ru-RU" sz="2000" b="1" i="1" dirty="0" smtClean="0">
                <a:solidFill>
                  <a:schemeClr val="accent2"/>
                </a:solidFill>
              </a:rPr>
              <a:t>Вид проекта:</a:t>
            </a:r>
            <a:r>
              <a:rPr lang="ru-RU" altLang="ru-RU" sz="2000" dirty="0" smtClean="0">
                <a:solidFill>
                  <a:schemeClr val="accent2"/>
                </a:solidFill>
              </a:rPr>
              <a:t> </a:t>
            </a:r>
            <a:r>
              <a:rPr lang="ru-RU" altLang="ru-RU" sz="1800" b="1" dirty="0" smtClean="0">
                <a:solidFill>
                  <a:schemeClr val="accent2"/>
                </a:solidFill>
              </a:rPr>
              <a:t>практико-ориентированный.</a:t>
            </a:r>
            <a:r>
              <a:rPr lang="ru-RU" altLang="ru-RU" sz="1800" dirty="0" smtClean="0">
                <a:solidFill>
                  <a:schemeClr val="accent2"/>
                </a:solidFill>
              </a:rPr>
              <a:t/>
            </a:r>
            <a:br>
              <a:rPr lang="ru-RU" altLang="ru-RU" sz="1800" dirty="0" smtClean="0">
                <a:solidFill>
                  <a:schemeClr val="accent2"/>
                </a:solidFill>
              </a:rPr>
            </a:br>
            <a:endParaRPr lang="ru-RU" altLang="ru-RU" sz="1800" dirty="0" smtClean="0">
              <a:solidFill>
                <a:schemeClr val="accent2"/>
              </a:solidFill>
            </a:endParaRPr>
          </a:p>
          <a:p>
            <a:pPr>
              <a:buFont typeface="Arial" panose="020B0604020202020204" pitchFamily="34" charset="0"/>
              <a:buNone/>
            </a:pPr>
            <a:r>
              <a:rPr lang="ru-RU" altLang="ru-RU" sz="2000" dirty="0" smtClean="0">
                <a:solidFill>
                  <a:schemeClr val="accent2"/>
                </a:solidFill>
              </a:rPr>
              <a:t>     </a:t>
            </a:r>
            <a:r>
              <a:rPr lang="ru-RU" altLang="ru-RU" sz="2000" b="1" i="1" dirty="0" smtClean="0">
                <a:solidFill>
                  <a:schemeClr val="accent2"/>
                </a:solidFill>
              </a:rPr>
              <a:t>Тип проекта:</a:t>
            </a:r>
            <a:r>
              <a:rPr lang="ru-RU" altLang="ru-RU" sz="2000" b="1" dirty="0" smtClean="0">
                <a:solidFill>
                  <a:schemeClr val="accent2"/>
                </a:solidFill>
              </a:rPr>
              <a:t> </a:t>
            </a:r>
            <a:r>
              <a:rPr lang="ru-RU" altLang="ru-RU" sz="2000" dirty="0" smtClean="0">
                <a:solidFill>
                  <a:schemeClr val="accent2"/>
                </a:solidFill>
              </a:rPr>
              <a:t>детско-взрослый, групповой.</a:t>
            </a:r>
            <a:br>
              <a:rPr lang="ru-RU" altLang="ru-RU" sz="2000" dirty="0" smtClean="0">
                <a:solidFill>
                  <a:schemeClr val="accent2"/>
                </a:solidFill>
              </a:rPr>
            </a:br>
            <a:endParaRPr lang="ru-RU" altLang="ru-RU" sz="2000" dirty="0" smtClean="0">
              <a:solidFill>
                <a:schemeClr val="accent2"/>
              </a:solidFill>
            </a:endParaRPr>
          </a:p>
          <a:p>
            <a:pPr>
              <a:buFont typeface="Arial" panose="020B0604020202020204" pitchFamily="34" charset="0"/>
              <a:buNone/>
            </a:pPr>
            <a:r>
              <a:rPr lang="ru-RU" altLang="ru-RU" sz="2000" dirty="0" smtClean="0">
                <a:solidFill>
                  <a:schemeClr val="accent2"/>
                </a:solidFill>
              </a:rPr>
              <a:t>     </a:t>
            </a:r>
            <a:r>
              <a:rPr lang="ru-RU" altLang="ru-RU" sz="2000" b="1" i="1" dirty="0" smtClean="0">
                <a:solidFill>
                  <a:schemeClr val="accent2"/>
                </a:solidFill>
              </a:rPr>
              <a:t>Сроки проекта:</a:t>
            </a:r>
            <a:r>
              <a:rPr lang="ru-RU" altLang="ru-RU" sz="2000" b="1" dirty="0" smtClean="0">
                <a:solidFill>
                  <a:schemeClr val="accent2"/>
                </a:solidFill>
              </a:rPr>
              <a:t> </a:t>
            </a:r>
            <a:r>
              <a:rPr lang="ru-RU" altLang="ru-RU" sz="2000" dirty="0" smtClean="0">
                <a:solidFill>
                  <a:schemeClr val="accent2"/>
                </a:solidFill>
              </a:rPr>
              <a:t>долгосрочный, 2021-2022 </a:t>
            </a:r>
            <a:r>
              <a:rPr lang="ru-RU" altLang="ru-RU" sz="2000" dirty="0" err="1" smtClean="0">
                <a:solidFill>
                  <a:schemeClr val="accent2"/>
                </a:solidFill>
              </a:rPr>
              <a:t>уч</a:t>
            </a:r>
            <a:r>
              <a:rPr lang="ru-RU" altLang="ru-RU" sz="2000" dirty="0" smtClean="0">
                <a:solidFill>
                  <a:schemeClr val="accent2"/>
                </a:solidFill>
              </a:rPr>
              <a:t>. год</a:t>
            </a:r>
            <a:br>
              <a:rPr lang="ru-RU" altLang="ru-RU" sz="2000" dirty="0" smtClean="0">
                <a:solidFill>
                  <a:schemeClr val="accent2"/>
                </a:solidFill>
              </a:rPr>
            </a:br>
            <a:endParaRPr lang="ru-RU" altLang="ru-RU" sz="2000" dirty="0" smtClean="0">
              <a:solidFill>
                <a:schemeClr val="accent2"/>
              </a:solidFill>
            </a:endParaRPr>
          </a:p>
          <a:p>
            <a:pPr>
              <a:buFont typeface="Arial" panose="020B0604020202020204" pitchFamily="34" charset="0"/>
              <a:buNone/>
            </a:pPr>
            <a:r>
              <a:rPr lang="ru-RU" altLang="ru-RU" sz="2000" dirty="0" smtClean="0">
                <a:solidFill>
                  <a:schemeClr val="accent2"/>
                </a:solidFill>
              </a:rPr>
              <a:t>     </a:t>
            </a:r>
            <a:r>
              <a:rPr lang="ru-RU" altLang="ru-RU" sz="2000" b="1" i="1" dirty="0" smtClean="0">
                <a:solidFill>
                  <a:schemeClr val="accent2"/>
                </a:solidFill>
              </a:rPr>
              <a:t>Участники проекта:</a:t>
            </a:r>
            <a:r>
              <a:rPr lang="ru-RU" altLang="ru-RU" sz="2000" b="1" dirty="0" smtClean="0">
                <a:solidFill>
                  <a:schemeClr val="accent2"/>
                </a:solidFill>
              </a:rPr>
              <a:t> </a:t>
            </a:r>
            <a:r>
              <a:rPr lang="ru-RU" altLang="ru-RU" sz="2000" dirty="0" smtClean="0">
                <a:solidFill>
                  <a:schemeClr val="accent2"/>
                </a:solidFill>
              </a:rPr>
              <a:t>дети старшей и</a:t>
            </a:r>
          </a:p>
          <a:p>
            <a:pPr>
              <a:buFont typeface="Arial" panose="020B0604020202020204" pitchFamily="34" charset="0"/>
              <a:buNone/>
            </a:pPr>
            <a:r>
              <a:rPr lang="ru-RU" altLang="ru-RU" sz="2000" dirty="0" smtClean="0">
                <a:solidFill>
                  <a:schemeClr val="accent2"/>
                </a:solidFill>
              </a:rPr>
              <a:t> подготовительной группы, воспитатели, </a:t>
            </a:r>
          </a:p>
          <a:p>
            <a:pPr>
              <a:buFont typeface="Arial" panose="020B0604020202020204" pitchFamily="34" charset="0"/>
              <a:buNone/>
            </a:pPr>
            <a:r>
              <a:rPr lang="ru-RU" altLang="ru-RU" sz="2000" dirty="0" smtClean="0">
                <a:solidFill>
                  <a:schemeClr val="accent2"/>
                </a:solidFill>
              </a:rPr>
              <a:t>      учитель-логопед, педагог-психолог  родители.</a:t>
            </a:r>
            <a:br>
              <a:rPr lang="ru-RU" altLang="ru-RU" sz="2000" dirty="0" smtClean="0">
                <a:solidFill>
                  <a:schemeClr val="accent2"/>
                </a:solidFill>
              </a:rPr>
            </a:br>
            <a:endParaRPr lang="ru-RU" altLang="ru-RU" sz="2000" dirty="0" smtClean="0">
              <a:solidFill>
                <a:schemeClr val="accent2"/>
              </a:solidFill>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85813" y="3338513"/>
            <a:ext cx="7643812"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79388" indent="-179388" eaLnBrk="0" hangingPunct="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just">
              <a:spcBef>
                <a:spcPct val="0"/>
              </a:spcBef>
              <a:buFontTx/>
              <a:buNone/>
            </a:pPr>
            <a:r>
              <a:rPr lang="ru-RU" altLang="ru-RU" sz="1600">
                <a:solidFill>
                  <a:srgbClr val="AD5207"/>
                </a:solidFill>
                <a:latin typeface="Monotype Corsiva" panose="03010101010201010101" pitchFamily="66" charset="0"/>
                <a:cs typeface="Courier New" panose="02070309020205020404" pitchFamily="49" charset="0"/>
              </a:rPr>
              <a:t>. </a:t>
            </a:r>
          </a:p>
        </p:txBody>
      </p:sp>
      <p:sp>
        <p:nvSpPr>
          <p:cNvPr id="4" name="Заголовок 3"/>
          <p:cNvSpPr>
            <a:spLocks noGrp="1"/>
          </p:cNvSpPr>
          <p:nvPr>
            <p:ph type="title" idx="4294967295"/>
          </p:nvPr>
        </p:nvSpPr>
        <p:spPr>
          <a:xfrm>
            <a:off x="474663" y="863582"/>
            <a:ext cx="8229600" cy="714380"/>
          </a:xfrm>
          <a:ln>
            <a:miter lim="800000"/>
            <a:headEnd/>
            <a:tailEnd/>
          </a:ln>
          <a:extLst/>
        </p:spPr>
        <p:txBody>
          <a:bodyPr/>
          <a:lstStyle/>
          <a:p>
            <a:pPr>
              <a:defRPr/>
            </a:pPr>
            <a:r>
              <a:rPr lang="ru-RU" b="1" spc="50" dirty="0" smtClean="0">
                <a:ln w="12700" cmpd="sng">
                  <a:solidFill>
                    <a:srgbClr val="C00000"/>
                  </a:solidFill>
                  <a:prstDash val="solid"/>
                </a:ln>
                <a:solidFill>
                  <a:srgbClr val="FF0000"/>
                </a:solidFill>
                <a:effectLst>
                  <a:glow rad="53100">
                    <a:schemeClr val="accent6">
                      <a:satMod val="180000"/>
                      <a:alpha val="30000"/>
                    </a:schemeClr>
                  </a:glow>
                </a:effectLst>
                <a:latin typeface="Monotype Corsiva" pitchFamily="66" charset="0"/>
                <a:ea typeface="Cambria Math" pitchFamily="18" charset="0"/>
                <a:cs typeface="Arabic Typesetting" pitchFamily="66" charset="-78"/>
              </a:rPr>
              <a:t>Причины  низкого </a:t>
            </a:r>
            <a:br>
              <a:rPr lang="ru-RU" b="1" spc="50" dirty="0" smtClean="0">
                <a:ln w="12700" cmpd="sng">
                  <a:solidFill>
                    <a:srgbClr val="C00000"/>
                  </a:solidFill>
                  <a:prstDash val="solid"/>
                </a:ln>
                <a:solidFill>
                  <a:srgbClr val="FF0000"/>
                </a:solidFill>
                <a:effectLst>
                  <a:glow rad="53100">
                    <a:schemeClr val="accent6">
                      <a:satMod val="180000"/>
                      <a:alpha val="30000"/>
                    </a:schemeClr>
                  </a:glow>
                </a:effectLst>
                <a:latin typeface="Monotype Corsiva" pitchFamily="66" charset="0"/>
                <a:ea typeface="Cambria Math" pitchFamily="18" charset="0"/>
                <a:cs typeface="Arabic Typesetting" pitchFamily="66" charset="-78"/>
              </a:rPr>
            </a:br>
            <a:r>
              <a:rPr lang="ru-RU" b="1" spc="50" dirty="0" smtClean="0">
                <a:ln w="12700" cmpd="sng">
                  <a:solidFill>
                    <a:srgbClr val="C00000"/>
                  </a:solidFill>
                  <a:prstDash val="solid"/>
                </a:ln>
                <a:solidFill>
                  <a:srgbClr val="FF0000"/>
                </a:solidFill>
                <a:effectLst>
                  <a:glow rad="53100">
                    <a:schemeClr val="accent6">
                      <a:satMod val="180000"/>
                      <a:alpha val="30000"/>
                    </a:schemeClr>
                  </a:glow>
                </a:effectLst>
                <a:latin typeface="Monotype Corsiva" pitchFamily="66" charset="0"/>
                <a:ea typeface="Cambria Math" pitchFamily="18" charset="0"/>
                <a:cs typeface="Arabic Typesetting" pitchFamily="66" charset="-78"/>
              </a:rPr>
              <a:t>речевого развития</a:t>
            </a:r>
            <a:r>
              <a:rPr lang="ru-RU" b="1" spc="50" dirty="0" smtClean="0">
                <a:ln w="12700" cmpd="sng">
                  <a:solidFill>
                    <a:srgbClr val="C00000"/>
                  </a:solidFill>
                  <a:prstDash val="solid"/>
                </a:ln>
                <a:solidFill>
                  <a:schemeClr val="accent6">
                    <a:tint val="1000"/>
                  </a:schemeClr>
                </a:solidFill>
                <a:effectLst>
                  <a:glow rad="53100">
                    <a:schemeClr val="accent6">
                      <a:satMod val="180000"/>
                      <a:alpha val="30000"/>
                    </a:schemeClr>
                  </a:glow>
                </a:effectLst>
                <a:latin typeface="Monotype Corsiva" pitchFamily="66" charset="0"/>
                <a:ea typeface="Cambria Math" pitchFamily="18" charset="0"/>
                <a:cs typeface="Arabic Typesetting" pitchFamily="66" charset="-78"/>
              </a:rPr>
              <a:t/>
            </a:r>
            <a:br>
              <a:rPr lang="ru-RU" b="1" spc="50" dirty="0" smtClean="0">
                <a:ln w="12700" cmpd="sng">
                  <a:solidFill>
                    <a:srgbClr val="C00000"/>
                  </a:solidFill>
                  <a:prstDash val="solid"/>
                </a:ln>
                <a:solidFill>
                  <a:schemeClr val="accent6">
                    <a:tint val="1000"/>
                  </a:schemeClr>
                </a:solidFill>
                <a:effectLst>
                  <a:glow rad="53100">
                    <a:schemeClr val="accent6">
                      <a:satMod val="180000"/>
                      <a:alpha val="30000"/>
                    </a:schemeClr>
                  </a:glow>
                </a:effectLst>
                <a:latin typeface="Monotype Corsiva" pitchFamily="66" charset="0"/>
                <a:ea typeface="Cambria Math" pitchFamily="18" charset="0"/>
                <a:cs typeface="Arabic Typesetting" pitchFamily="66" charset="-78"/>
              </a:rPr>
            </a:br>
            <a:endParaRPr lang="ru-RU" dirty="0"/>
          </a:p>
        </p:txBody>
      </p:sp>
      <p:sp>
        <p:nvSpPr>
          <p:cNvPr id="6148" name="Содержимое 4"/>
          <p:cNvSpPr>
            <a:spLocks noGrp="1"/>
          </p:cNvSpPr>
          <p:nvPr>
            <p:ph idx="4294967295"/>
          </p:nvPr>
        </p:nvSpPr>
        <p:spPr>
          <a:xfrm>
            <a:off x="323850" y="1412875"/>
            <a:ext cx="6264275" cy="4713288"/>
          </a:xfrm>
        </p:spPr>
        <p:txBody>
          <a:bodyPr/>
          <a:lstStyle/>
          <a:p>
            <a:endParaRPr lang="ru-RU" altLang="ru-RU" sz="1800" b="1" smtClean="0"/>
          </a:p>
          <a:p>
            <a:r>
              <a:rPr lang="ru-RU" altLang="ru-RU" sz="1800" b="1" smtClean="0"/>
              <a:t>Массовое явление, связанное с низким уровнем речевого развития детей, обусловлено серьёзными причинами. Компьютер широко вошел в жизнь ребенка дошкольного возраста. Дети мало общаются, речевой опыт таких детей ограничен, языковые средства несовершенны. Потребность речевого общения удовлетворяется недостаточно. Разговорная речь бедна, малословна. Резко снизился интерес детей к чтению  книг и прослушиванию произведений детской художественной литературы. Социальные проблемы общества часто не позволяют родителям уделять достаточного внимания развитию своих детей. Игрушки, телевидение, компьютер заменили собой живое речевое общение.</a:t>
            </a:r>
          </a:p>
          <a:p>
            <a:endParaRPr lang="ru-RU" altLang="ru-RU" sz="1800" smtClean="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6"/>
          <p:cNvSpPr>
            <a:spLocks noChangeArrowheads="1"/>
          </p:cNvSpPr>
          <p:nvPr/>
        </p:nvSpPr>
        <p:spPr bwMode="auto">
          <a:xfrm>
            <a:off x="1571625" y="1428750"/>
            <a:ext cx="6786563"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tabLst>
                <a:tab pos="179388" algn="l"/>
              </a:tabLst>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Font typeface="Arial" panose="020B0604020202020204" pitchFamily="34" charset="0"/>
              <a:buChar char="–"/>
              <a:tabLst>
                <a:tab pos="179388" algn="l"/>
              </a:tabLst>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Font typeface="Arial" panose="020B0604020202020204" pitchFamily="34" charset="0"/>
              <a:buChar char="•"/>
              <a:tabLst>
                <a:tab pos="179388" algn="l"/>
              </a:tabLst>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Font typeface="Arial" panose="020B0604020202020204" pitchFamily="34" charset="0"/>
              <a:buChar char="–"/>
              <a:tabLst>
                <a:tab pos="179388" algn="l"/>
              </a:tabLst>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Font typeface="Arial" panose="020B0604020202020204" pitchFamily="34" charset="0"/>
              <a:buChar char="»"/>
              <a:tabLst>
                <a:tab pos="179388" algn="l"/>
              </a:tabLst>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tabLst>
                <a:tab pos="179388" algn="l"/>
              </a:tabLs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tabLst>
                <a:tab pos="179388" algn="l"/>
              </a:tabLs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tabLst>
                <a:tab pos="179388" algn="l"/>
              </a:tabLs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tabLst>
                <a:tab pos="179388" algn="l"/>
              </a:tabLst>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endParaRPr lang="ru-RU" altLang="ru-RU" sz="1800">
              <a:solidFill>
                <a:srgbClr val="AD5207"/>
              </a:solidFill>
              <a:latin typeface="Monotype Corsiva" panose="03010101010201010101" pitchFamily="66" charset="0"/>
              <a:cs typeface="Courier New" panose="02070309020205020404" pitchFamily="49" charset="0"/>
            </a:endParaRPr>
          </a:p>
          <a:p>
            <a:pPr eaLnBrk="1" hangingPunct="1">
              <a:spcBef>
                <a:spcPct val="0"/>
              </a:spcBef>
              <a:buFontTx/>
              <a:buNone/>
            </a:pPr>
            <a:endParaRPr lang="ru-RU" altLang="ru-RU" sz="1800">
              <a:latin typeface="Monotype Corsiva" panose="03010101010201010101" pitchFamily="66" charset="0"/>
              <a:cs typeface="Courier New" panose="02070309020205020404" pitchFamily="49" charset="0"/>
            </a:endParaRPr>
          </a:p>
          <a:p>
            <a:pPr eaLnBrk="1" hangingPunct="1">
              <a:spcBef>
                <a:spcPct val="0"/>
              </a:spcBef>
              <a:buFontTx/>
              <a:buNone/>
            </a:pPr>
            <a:endParaRPr lang="ru-RU" altLang="ru-RU" sz="1800">
              <a:latin typeface="Monotype Corsiva" panose="03010101010201010101" pitchFamily="66" charset="0"/>
              <a:cs typeface="Courier New" panose="02070309020205020404" pitchFamily="49" charset="0"/>
            </a:endParaRPr>
          </a:p>
        </p:txBody>
      </p:sp>
      <p:sp>
        <p:nvSpPr>
          <p:cNvPr id="7" name="Заголовок 6"/>
          <p:cNvSpPr>
            <a:spLocks noGrp="1"/>
          </p:cNvSpPr>
          <p:nvPr>
            <p:ph type="title"/>
          </p:nvPr>
        </p:nvSpPr>
        <p:spPr>
          <a:xfrm>
            <a:off x="457200" y="642918"/>
            <a:ext cx="8229600" cy="428628"/>
          </a:xfrm>
          <a:ln>
            <a:miter lim="800000"/>
            <a:headEnd/>
            <a:tailEnd/>
          </a:ln>
          <a:extLst/>
        </p:spPr>
        <p:txBody>
          <a:bodyPr/>
          <a:lstStyle/>
          <a:p>
            <a:pPr>
              <a:defRPr/>
            </a:pPr>
            <a:r>
              <a:rPr lang="ru-RU" b="1" spc="50" dirty="0" smtClean="0">
                <a:ln w="12700" cmpd="sng">
                  <a:solidFill>
                    <a:srgbClr val="C00000"/>
                  </a:solidFill>
                  <a:prstDash val="solid"/>
                </a:ln>
                <a:solidFill>
                  <a:schemeClr val="accent6">
                    <a:tint val="1000"/>
                  </a:schemeClr>
                </a:solidFill>
                <a:effectLst>
                  <a:glow rad="53100">
                    <a:schemeClr val="accent6">
                      <a:satMod val="180000"/>
                      <a:alpha val="30000"/>
                    </a:schemeClr>
                  </a:glow>
                </a:effectLst>
                <a:latin typeface="Monotype Corsiva" pitchFamily="66" charset="0"/>
                <a:ea typeface="Cambria Math" pitchFamily="18" charset="0"/>
                <a:cs typeface="Arabic Typesetting" pitchFamily="66" charset="-78"/>
              </a:rPr>
              <a:t/>
            </a:r>
            <a:br>
              <a:rPr lang="ru-RU" b="1" spc="50" dirty="0" smtClean="0">
                <a:ln w="12700" cmpd="sng">
                  <a:solidFill>
                    <a:srgbClr val="C00000"/>
                  </a:solidFill>
                  <a:prstDash val="solid"/>
                </a:ln>
                <a:solidFill>
                  <a:schemeClr val="accent6">
                    <a:tint val="1000"/>
                  </a:schemeClr>
                </a:solidFill>
                <a:effectLst>
                  <a:glow rad="53100">
                    <a:schemeClr val="accent6">
                      <a:satMod val="180000"/>
                      <a:alpha val="30000"/>
                    </a:schemeClr>
                  </a:glow>
                </a:effectLst>
                <a:latin typeface="Monotype Corsiva" pitchFamily="66" charset="0"/>
                <a:ea typeface="Cambria Math" pitchFamily="18" charset="0"/>
                <a:cs typeface="Arabic Typesetting" pitchFamily="66" charset="-78"/>
              </a:rPr>
            </a:br>
            <a:r>
              <a:rPr lang="ru-RU" b="1" spc="50" dirty="0" smtClean="0">
                <a:ln w="12700" cmpd="sng">
                  <a:solidFill>
                    <a:srgbClr val="C00000"/>
                  </a:solidFill>
                  <a:prstDash val="solid"/>
                </a:ln>
                <a:solidFill>
                  <a:srgbClr val="FF0000"/>
                </a:solidFill>
                <a:effectLst>
                  <a:glow rad="53100">
                    <a:schemeClr val="accent6">
                      <a:satMod val="180000"/>
                      <a:alpha val="30000"/>
                    </a:schemeClr>
                  </a:glow>
                </a:effectLst>
                <a:latin typeface="Monotype Corsiva" pitchFamily="66" charset="0"/>
                <a:ea typeface="Cambria Math" pitchFamily="18" charset="0"/>
                <a:cs typeface="Arabic Typesetting" pitchFamily="66" charset="-78"/>
              </a:rPr>
              <a:t>Актуальность проекта</a:t>
            </a:r>
            <a:br>
              <a:rPr lang="ru-RU" b="1" spc="50" dirty="0" smtClean="0">
                <a:ln w="12700" cmpd="sng">
                  <a:solidFill>
                    <a:srgbClr val="C00000"/>
                  </a:solidFill>
                  <a:prstDash val="solid"/>
                </a:ln>
                <a:solidFill>
                  <a:srgbClr val="FF0000"/>
                </a:solidFill>
                <a:effectLst>
                  <a:glow rad="53100">
                    <a:schemeClr val="accent6">
                      <a:satMod val="180000"/>
                      <a:alpha val="30000"/>
                    </a:schemeClr>
                  </a:glow>
                </a:effectLst>
                <a:latin typeface="Monotype Corsiva" pitchFamily="66" charset="0"/>
                <a:ea typeface="Cambria Math" pitchFamily="18" charset="0"/>
                <a:cs typeface="Arabic Typesetting" pitchFamily="66" charset="-78"/>
              </a:rPr>
            </a:br>
            <a:endParaRPr lang="ru-RU" dirty="0">
              <a:solidFill>
                <a:srgbClr val="FF0000"/>
              </a:solidFill>
            </a:endParaRPr>
          </a:p>
        </p:txBody>
      </p:sp>
      <p:sp>
        <p:nvSpPr>
          <p:cNvPr id="7172" name="Содержимое 7"/>
          <p:cNvSpPr>
            <a:spLocks noGrp="1"/>
          </p:cNvSpPr>
          <p:nvPr>
            <p:ph idx="1"/>
          </p:nvPr>
        </p:nvSpPr>
        <p:spPr>
          <a:xfrm>
            <a:off x="1428750" y="1285875"/>
            <a:ext cx="7000875" cy="4840288"/>
          </a:xfrm>
        </p:spPr>
        <p:txBody>
          <a:bodyPr/>
          <a:lstStyle/>
          <a:p>
            <a:pPr algn="just"/>
            <a:endParaRPr lang="ru-RU" altLang="ru-RU" sz="1600" b="1" smtClean="0"/>
          </a:p>
          <a:p>
            <a:r>
              <a:rPr lang="ru-RU" altLang="ru-RU" sz="1400" b="1" smtClean="0">
                <a:solidFill>
                  <a:srgbClr val="0070C0"/>
                </a:solidFill>
              </a:rPr>
              <a:t>Детские сказки расширяют словарный запас детей, помогают правильно строить диалог, развивать связную логическую речь. Развитие связной речи является центральной задачей речевого воспитания детей. Рано или поздно народное творчество становится другом каждому читающему человеку и задача взрослых познакомить с ним ребенка как можно раньше. </a:t>
            </a:r>
          </a:p>
          <a:p>
            <a:endParaRPr lang="ru-RU" altLang="ru-RU" sz="1400" b="1" smtClean="0">
              <a:solidFill>
                <a:schemeClr val="tx2"/>
              </a:solidFill>
            </a:endParaRPr>
          </a:p>
          <a:p>
            <a:r>
              <a:rPr lang="ru-RU" altLang="ru-RU" sz="1400" b="1" smtClean="0">
                <a:solidFill>
                  <a:schemeClr val="tx2"/>
                </a:solidFill>
              </a:rPr>
              <a:t>Сказка входит в жизнь ребенка с самого раннего возраста, сопровождает на протяжении всего дошкольного детства и остается с ним на всю жизнь. </a:t>
            </a:r>
          </a:p>
          <a:p>
            <a:endParaRPr lang="ru-RU" altLang="ru-RU" sz="1400" b="1" smtClean="0">
              <a:solidFill>
                <a:schemeClr val="tx2"/>
              </a:solidFill>
            </a:endParaRPr>
          </a:p>
          <a:p>
            <a:r>
              <a:rPr lang="ru-RU" altLang="ru-RU" sz="1400" b="1" smtClean="0">
                <a:solidFill>
                  <a:schemeClr val="tx2"/>
                </a:solidFill>
              </a:rPr>
              <a:t> Со сказки начинается его знакомство с миром литературы, с миром человеческих взаимоотношений и со всем окружающим миром в целом.</a:t>
            </a:r>
          </a:p>
          <a:p>
            <a:endParaRPr lang="ru-RU" altLang="ru-RU" sz="1400" b="1" smtClean="0">
              <a:solidFill>
                <a:schemeClr val="tx2"/>
              </a:solidFill>
            </a:endParaRPr>
          </a:p>
          <a:p>
            <a:r>
              <a:rPr lang="ru-RU" altLang="ru-RU" sz="1400" b="1" smtClean="0">
                <a:solidFill>
                  <a:schemeClr val="tx2"/>
                </a:solidFill>
              </a:rPr>
              <a:t>Благодаря сказке ребенок познает мир не только умом, но и сердцем. И не только познает, но и выражает собственное отношение к добру и злу. Даже дети старших групп верят в сказку, а значит, через нее легче обучать и воспитывать.</a:t>
            </a:r>
            <a:endParaRPr lang="ru-RU" altLang="ru-RU" sz="1400" b="1" smtClean="0">
              <a:solidFill>
                <a:srgbClr val="0070C0"/>
              </a:solidFill>
            </a:endParaRPr>
          </a:p>
          <a:p>
            <a:r>
              <a:rPr lang="ru-RU" altLang="ru-RU" sz="1400" b="1" smtClean="0">
                <a:solidFill>
                  <a:srgbClr val="0070C0"/>
                </a:solidFill>
              </a:rPr>
              <a:t>       </a:t>
            </a:r>
          </a:p>
          <a:p>
            <a:r>
              <a:rPr lang="ru-RU" altLang="ru-RU" sz="1400" b="1" smtClean="0">
                <a:solidFill>
                  <a:schemeClr val="tx2"/>
                </a:solidFill>
              </a:rPr>
              <a:t>Дошкольники учатся анализу и оценке поведения героев, развивают умение чувствовать и понимать другого, повышают самооценку, уверенность в себе, желание помочь, посочувствовать другому, а главное - развиваются всесторонне.</a:t>
            </a:r>
          </a:p>
          <a:p>
            <a:endParaRPr lang="ru-RU" altLang="ru-RU" sz="1400" smtClean="0">
              <a:solidFill>
                <a:srgbClr val="000000"/>
              </a:solidFill>
            </a:endParaRPr>
          </a:p>
          <a:p>
            <a:pPr algn="just"/>
            <a:endParaRPr lang="ru-RU" altLang="ru-RU" sz="1400" b="1" smtClean="0"/>
          </a:p>
          <a:p>
            <a:pPr algn="just"/>
            <a:endParaRPr lang="ru-RU" altLang="ru-RU" sz="1400" b="1" smtClean="0"/>
          </a:p>
          <a:p>
            <a:pPr algn="just"/>
            <a:endParaRPr lang="ru-RU" altLang="ru-RU" sz="1600" b="1" smtClean="0"/>
          </a:p>
          <a:p>
            <a:pPr algn="just"/>
            <a:endParaRPr lang="ru-RU" altLang="ru-RU" sz="1600" b="1" smtClean="0"/>
          </a:p>
          <a:p>
            <a:pPr algn="just"/>
            <a:endParaRPr lang="ru-RU" altLang="ru-RU" sz="1600" b="1" smtClean="0"/>
          </a:p>
          <a:p>
            <a:pPr algn="just"/>
            <a:endParaRPr lang="ru-RU" altLang="ru-RU" sz="1600" b="1" smtClean="0"/>
          </a:p>
          <a:p>
            <a:pPr algn="just"/>
            <a:endParaRPr lang="ru-RU" altLang="ru-RU" sz="1600" b="1" smtClean="0"/>
          </a:p>
          <a:p>
            <a:pPr algn="just"/>
            <a:endParaRPr lang="ru-RU" altLang="ru-RU" sz="1600" b="1" smtClean="0"/>
          </a:p>
          <a:p>
            <a:pPr algn="just"/>
            <a:endParaRPr lang="ru-RU" altLang="ru-RU" sz="1600" b="1" smtClean="0"/>
          </a:p>
          <a:p>
            <a:pPr algn="just"/>
            <a:endParaRPr lang="ru-RU" altLang="ru-RU" sz="1600" b="1" smtClean="0"/>
          </a:p>
          <a:p>
            <a:pPr algn="just"/>
            <a:r>
              <a:rPr lang="ru-RU" altLang="ru-RU" sz="1600" b="1" smtClean="0"/>
              <a:t>Сказка является наиболее универсальным комплексным методом коррекционной работы. Сказка – это образность языка, его метафоричность.</a:t>
            </a:r>
          </a:p>
          <a:p>
            <a:endParaRPr lang="ru-RU" altLang="ru-RU" sz="1600" b="1" smtClean="0"/>
          </a:p>
          <a:p>
            <a:endParaRPr lang="ru-RU" altLang="ru-RU" sz="1600" smtClean="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3643313" y="827088"/>
            <a:ext cx="421481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ru-RU" altLang="ru-RU" sz="1800" b="1">
              <a:solidFill>
                <a:srgbClr val="AD5207"/>
              </a:solidFill>
              <a:latin typeface="Monotype Corsiva" panose="03010101010201010101" pitchFamily="66" charset="0"/>
              <a:cs typeface="Courier New" panose="02070309020205020404" pitchFamily="49" charset="0"/>
            </a:endParaRPr>
          </a:p>
          <a:p>
            <a:pPr>
              <a:spcBef>
                <a:spcPct val="0"/>
              </a:spcBef>
              <a:buFontTx/>
              <a:buNone/>
            </a:pPr>
            <a:endParaRPr lang="ru-RU" altLang="ru-RU" sz="1800" b="1">
              <a:solidFill>
                <a:srgbClr val="AD5207"/>
              </a:solidFill>
              <a:latin typeface="Monotype Corsiva" panose="03010101010201010101" pitchFamily="66" charset="0"/>
              <a:cs typeface="Courier New" panose="02070309020205020404" pitchFamily="49" charset="0"/>
            </a:endParaRPr>
          </a:p>
        </p:txBody>
      </p:sp>
      <p:sp>
        <p:nvSpPr>
          <p:cNvPr id="3" name="Прямоугольник 2"/>
          <p:cNvSpPr/>
          <p:nvPr/>
        </p:nvSpPr>
        <p:spPr>
          <a:xfrm>
            <a:off x="1960208" y="529579"/>
            <a:ext cx="2193279" cy="1237827"/>
          </a:xfrm>
          <a:prstGeom prst="rect">
            <a:avLst/>
          </a:prstGeom>
        </p:spPr>
        <p:txBody>
          <a:bodyPr wrap="none">
            <a:spAutoFit/>
          </a:bodyPr>
          <a:lstStyle/>
          <a:p>
            <a:pPr eaLnBrk="0" hangingPunct="0">
              <a:defRPr/>
            </a:pPr>
            <a:r>
              <a:rPr lang="ru-RU" sz="4000" b="1" spc="50" dirty="0">
                <a:ln w="12700" cmpd="sng">
                  <a:solidFill>
                    <a:srgbClr val="C00000"/>
                  </a:solidFill>
                  <a:prstDash val="solid"/>
                </a:ln>
                <a:solidFill>
                  <a:srgbClr val="FF0000"/>
                </a:solidFill>
                <a:effectLst>
                  <a:glow rad="53100">
                    <a:schemeClr val="accent6">
                      <a:satMod val="180000"/>
                      <a:alpha val="30000"/>
                    </a:schemeClr>
                  </a:glow>
                </a:effectLst>
                <a:latin typeface="Monotype Corsiva" pitchFamily="66" charset="0"/>
                <a:ea typeface="Cambria Math" pitchFamily="18" charset="0"/>
                <a:cs typeface="Arabic Typesetting" pitchFamily="66" charset="-78"/>
              </a:rPr>
              <a:t>ЦЕЛЬ:</a:t>
            </a:r>
          </a:p>
        </p:txBody>
      </p:sp>
      <p:sp>
        <p:nvSpPr>
          <p:cNvPr id="8" name="Прямоугольник 7"/>
          <p:cNvSpPr/>
          <p:nvPr/>
        </p:nvSpPr>
        <p:spPr>
          <a:xfrm>
            <a:off x="1476375" y="642938"/>
            <a:ext cx="7056438" cy="3379787"/>
          </a:xfrm>
          <a:prstGeom prst="rect">
            <a:avLst/>
          </a:prstGeom>
        </p:spPr>
        <p:txBody>
          <a:bodyPr>
            <a:spAutoFit/>
          </a:bodyPr>
          <a:lstStyle>
            <a:lvl1pPr marL="12700" indent="-12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b="1" smtClean="0">
              <a:solidFill>
                <a:srgbClr val="AD5207"/>
              </a:solidFill>
              <a:effectLst>
                <a:outerShdw blurRad="38100" dist="38100" dir="2700000" algn="tl">
                  <a:srgbClr val="C0C0C0"/>
                </a:outerShdw>
              </a:effectLst>
              <a:cs typeface="Times New Roman" pitchFamily="18" charset="0"/>
            </a:endParaRPr>
          </a:p>
          <a:p>
            <a:pPr eaLnBrk="1" hangingPunct="1">
              <a:defRPr/>
            </a:pPr>
            <a:endParaRPr lang="ru-RU" altLang="ru-RU" sz="2400" b="1" smtClean="0">
              <a:solidFill>
                <a:srgbClr val="AD5207"/>
              </a:solidFill>
              <a:effectLst>
                <a:outerShdw blurRad="38100" dist="38100" dir="2700000" algn="tl">
                  <a:srgbClr val="C0C0C0"/>
                </a:outerShdw>
              </a:effectLst>
              <a:cs typeface="Times New Roman" pitchFamily="18" charset="0"/>
            </a:endParaRPr>
          </a:p>
          <a:p>
            <a:pPr eaLnBrk="1" hangingPunct="1">
              <a:defRPr/>
            </a:pPr>
            <a:endParaRPr lang="ru-RU" altLang="ru-RU" sz="2400" b="1" smtClean="0">
              <a:solidFill>
                <a:srgbClr val="AD5207"/>
              </a:solidFill>
              <a:effectLst>
                <a:outerShdw blurRad="38100" dist="38100" dir="2700000" algn="tl">
                  <a:srgbClr val="C0C0C0"/>
                </a:outerShdw>
              </a:effectLst>
              <a:cs typeface="Times New Roman" pitchFamily="18" charset="0"/>
            </a:endParaRPr>
          </a:p>
          <a:p>
            <a:pPr eaLnBrk="1" hangingPunct="1">
              <a:defRPr/>
            </a:pPr>
            <a:endParaRPr lang="ru-RU" altLang="ru-RU" sz="2400" b="1" smtClean="0">
              <a:solidFill>
                <a:srgbClr val="AD5207"/>
              </a:solidFill>
              <a:effectLst>
                <a:outerShdw blurRad="38100" dist="38100" dir="2700000" algn="tl">
                  <a:srgbClr val="C0C0C0"/>
                </a:outerShdw>
              </a:effectLst>
              <a:cs typeface="Times New Roman" pitchFamily="18" charset="0"/>
            </a:endParaRPr>
          </a:p>
          <a:p>
            <a:pPr eaLnBrk="1" hangingPunct="1">
              <a:defRPr/>
            </a:pPr>
            <a:endParaRPr lang="ru-RU" altLang="ru-RU" sz="2400" b="1" smtClean="0">
              <a:solidFill>
                <a:srgbClr val="AD5207"/>
              </a:solidFill>
              <a:effectLst>
                <a:outerShdw blurRad="38100" dist="38100" dir="2700000" algn="tl">
                  <a:srgbClr val="C0C0C0"/>
                </a:outerShdw>
              </a:effectLst>
              <a:cs typeface="Times New Roman" pitchFamily="18" charset="0"/>
            </a:endParaRPr>
          </a:p>
          <a:p>
            <a:pPr eaLnBrk="1" hangingPunct="1">
              <a:defRPr/>
            </a:pPr>
            <a:r>
              <a:rPr lang="ru-RU" altLang="ru-RU" sz="3200" b="1" i="1" smtClean="0">
                <a:solidFill>
                  <a:srgbClr val="AD5207"/>
                </a:solidFill>
                <a:effectLst>
                  <a:outerShdw blurRad="38100" dist="38100" dir="2700000" algn="tl">
                    <a:srgbClr val="C0C0C0"/>
                  </a:outerShdw>
                </a:effectLst>
                <a:cs typeface="Times New Roman" pitchFamily="18" charset="0"/>
              </a:rPr>
              <a:t>Развитие речи детей, старшего дошкольного возраста,  посредством сказки.</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ru-RU" altLang="ru-RU" sz="2400" smtClean="0">
                <a:solidFill>
                  <a:schemeClr val="hlink"/>
                </a:solidFill>
              </a:rPr>
              <a:t>Задачи:</a:t>
            </a:r>
          </a:p>
        </p:txBody>
      </p:sp>
      <p:sp>
        <p:nvSpPr>
          <p:cNvPr id="9219" name="Rectangle 3"/>
          <p:cNvSpPr>
            <a:spLocks noGrp="1"/>
          </p:cNvSpPr>
          <p:nvPr>
            <p:ph type="body" idx="1"/>
          </p:nvPr>
        </p:nvSpPr>
        <p:spPr>
          <a:xfrm>
            <a:off x="1258888" y="1125538"/>
            <a:ext cx="7427912" cy="5000625"/>
          </a:xfrm>
        </p:spPr>
        <p:txBody>
          <a:bodyPr/>
          <a:lstStyle/>
          <a:p>
            <a:pPr>
              <a:lnSpc>
                <a:spcPct val="80000"/>
              </a:lnSpc>
              <a:buFont typeface="Arial" panose="020B0604020202020204" pitchFamily="34" charset="0"/>
              <a:buNone/>
            </a:pPr>
            <a:r>
              <a:rPr lang="ru-RU" altLang="ru-RU" sz="1200" i="1" smtClean="0">
                <a:solidFill>
                  <a:schemeClr val="hlink"/>
                </a:solidFill>
              </a:rPr>
              <a:t>       </a:t>
            </a:r>
            <a:r>
              <a:rPr lang="ru-RU" altLang="ru-RU" sz="1600" i="1" smtClean="0">
                <a:solidFill>
                  <a:schemeClr val="tx2"/>
                </a:solidFill>
              </a:rPr>
              <a:t>Коррекционно-образовательные: </a:t>
            </a:r>
          </a:p>
          <a:p>
            <a:pPr>
              <a:lnSpc>
                <a:spcPct val="80000"/>
              </a:lnSpc>
              <a:buFont typeface="Arial" panose="020B0604020202020204" pitchFamily="34" charset="0"/>
              <a:buNone/>
            </a:pPr>
            <a:r>
              <a:rPr lang="ru-RU" altLang="ru-RU" sz="1200" b="1" smtClean="0">
                <a:solidFill>
                  <a:schemeClr val="accent2"/>
                </a:solidFill>
              </a:rPr>
              <a:t>- Формировать  интерес к книгам, произведениям устного народного творчества – сказкам.</a:t>
            </a:r>
          </a:p>
          <a:p>
            <a:pPr eaLnBrk="1" hangingPunct="1">
              <a:lnSpc>
                <a:spcPct val="80000"/>
              </a:lnSpc>
              <a:buFontTx/>
              <a:buNone/>
            </a:pPr>
            <a:r>
              <a:rPr lang="ru-RU" altLang="ru-RU" sz="1200" b="1" smtClean="0">
                <a:solidFill>
                  <a:schemeClr val="accent2"/>
                </a:solidFill>
              </a:rPr>
              <a:t>- Формировать представления детей о различных  видах сказочных произведений.</a:t>
            </a:r>
          </a:p>
          <a:p>
            <a:pPr eaLnBrk="1" hangingPunct="1">
              <a:lnSpc>
                <a:spcPct val="80000"/>
              </a:lnSpc>
              <a:buFontTx/>
              <a:buNone/>
            </a:pPr>
            <a:r>
              <a:rPr lang="ru-RU" altLang="ru-RU" sz="1200" b="1" smtClean="0">
                <a:solidFill>
                  <a:schemeClr val="accent2"/>
                </a:solidFill>
              </a:rPr>
              <a:t>- Формировать умение отражать содержание сказок в играх, драматизациях, театрализованной деятельности.</a:t>
            </a:r>
          </a:p>
          <a:p>
            <a:pPr>
              <a:lnSpc>
                <a:spcPct val="80000"/>
              </a:lnSpc>
              <a:buFont typeface="Arial" panose="020B0604020202020204" pitchFamily="34" charset="0"/>
              <a:buNone/>
            </a:pPr>
            <a:r>
              <a:rPr lang="ru-RU" altLang="ru-RU" sz="1200" b="1" smtClean="0">
                <a:solidFill>
                  <a:schemeClr val="accent2"/>
                </a:solidFill>
              </a:rPr>
              <a:t>- Способствовать накоплению эстетического опыта, читая и обсуждая литературные произведения (сказки).</a:t>
            </a:r>
          </a:p>
          <a:p>
            <a:pPr>
              <a:lnSpc>
                <a:spcPct val="80000"/>
              </a:lnSpc>
              <a:buFontTx/>
              <a:buNone/>
            </a:pPr>
            <a:r>
              <a:rPr lang="ru-RU" altLang="ru-RU" sz="1200" b="1" smtClean="0">
                <a:solidFill>
                  <a:schemeClr val="accent2"/>
                </a:solidFill>
              </a:rPr>
              <a:t>- Формировать умение детей рассуждать, понимать содержание и мораль произведения.</a:t>
            </a:r>
          </a:p>
          <a:p>
            <a:pPr>
              <a:lnSpc>
                <a:spcPct val="80000"/>
              </a:lnSpc>
              <a:buFontTx/>
              <a:buNone/>
            </a:pPr>
            <a:r>
              <a:rPr lang="ru-RU" altLang="ru-RU" sz="1200" b="1" smtClean="0">
                <a:solidFill>
                  <a:schemeClr val="accent2"/>
                </a:solidFill>
              </a:rPr>
              <a:t>- Способствовать формированию коммуникативных навыков.</a:t>
            </a:r>
          </a:p>
          <a:p>
            <a:pPr>
              <a:lnSpc>
                <a:spcPct val="80000"/>
              </a:lnSpc>
              <a:buFont typeface="Arial" panose="020B0604020202020204" pitchFamily="34" charset="0"/>
              <a:buNone/>
            </a:pPr>
            <a:r>
              <a:rPr lang="ru-RU" altLang="ru-RU" sz="1200" i="1" smtClean="0">
                <a:solidFill>
                  <a:schemeClr val="tx2"/>
                </a:solidFill>
              </a:rPr>
              <a:t>         </a:t>
            </a:r>
            <a:r>
              <a:rPr lang="ru-RU" altLang="ru-RU" sz="1600" i="1" smtClean="0">
                <a:solidFill>
                  <a:schemeClr val="tx2"/>
                </a:solidFill>
              </a:rPr>
              <a:t>Коррекционно-развивающие:</a:t>
            </a:r>
          </a:p>
          <a:p>
            <a:pPr>
              <a:lnSpc>
                <a:spcPct val="80000"/>
              </a:lnSpc>
              <a:buFont typeface="Arial" panose="020B0604020202020204" pitchFamily="34" charset="0"/>
              <a:buNone/>
            </a:pPr>
            <a:r>
              <a:rPr lang="ru-RU" altLang="ru-RU" sz="1200" smtClean="0">
                <a:solidFill>
                  <a:schemeClr val="accent2"/>
                </a:solidFill>
              </a:rPr>
              <a:t>- Развивать умение последовательно и выразительно   пересказывать небольшие литературные произведения;</a:t>
            </a:r>
          </a:p>
          <a:p>
            <a:pPr>
              <a:lnSpc>
                <a:spcPct val="80000"/>
              </a:lnSpc>
              <a:buFont typeface="Arial" panose="020B0604020202020204" pitchFamily="34" charset="0"/>
              <a:buNone/>
            </a:pPr>
            <a:r>
              <a:rPr lang="ru-RU" altLang="ru-RU" sz="1200" smtClean="0">
                <a:solidFill>
                  <a:schemeClr val="accent2"/>
                </a:solidFill>
              </a:rPr>
              <a:t> - Развивать умение воспринимать, понимать и эмоционально откликаться на сказку</a:t>
            </a:r>
          </a:p>
          <a:p>
            <a:pPr>
              <a:lnSpc>
                <a:spcPct val="80000"/>
              </a:lnSpc>
              <a:buFont typeface="Arial" panose="020B0604020202020204" pitchFamily="34" charset="0"/>
              <a:buNone/>
            </a:pPr>
            <a:r>
              <a:rPr lang="ru-RU" altLang="ru-RU" sz="1200" smtClean="0">
                <a:solidFill>
                  <a:schemeClr val="accent2"/>
                </a:solidFill>
              </a:rPr>
              <a:t> - Развивать  представления об окружающем мире; </a:t>
            </a:r>
          </a:p>
          <a:p>
            <a:pPr>
              <a:lnSpc>
                <a:spcPct val="80000"/>
              </a:lnSpc>
              <a:buFont typeface="Arial" panose="020B0604020202020204" pitchFamily="34" charset="0"/>
              <a:buNone/>
            </a:pPr>
            <a:r>
              <a:rPr lang="ru-RU" altLang="ru-RU" sz="1200" b="1" smtClean="0">
                <a:solidFill>
                  <a:schemeClr val="accent2"/>
                </a:solidFill>
              </a:rPr>
              <a:t>- Развивать у детей  внимание, любознательность, память, воображение, фантазию.</a:t>
            </a:r>
          </a:p>
          <a:p>
            <a:pPr>
              <a:lnSpc>
                <a:spcPct val="80000"/>
              </a:lnSpc>
              <a:buFont typeface="Arial" panose="020B0604020202020204" pitchFamily="34" charset="0"/>
              <a:buNone/>
            </a:pPr>
            <a:r>
              <a:rPr lang="ru-RU" altLang="ru-RU" sz="1200" b="1" smtClean="0">
                <a:solidFill>
                  <a:schemeClr val="accent2"/>
                </a:solidFill>
              </a:rPr>
              <a:t>- Развивать выразительную, образную речь, навыки связной речи.</a:t>
            </a:r>
          </a:p>
          <a:p>
            <a:pPr eaLnBrk="1" hangingPunct="1">
              <a:lnSpc>
                <a:spcPct val="80000"/>
              </a:lnSpc>
              <a:buFontTx/>
              <a:buNone/>
            </a:pPr>
            <a:r>
              <a:rPr lang="ru-RU" altLang="ru-RU" sz="1200" b="1" smtClean="0">
                <a:solidFill>
                  <a:schemeClr val="accent2"/>
                </a:solidFill>
              </a:rPr>
              <a:t>- Расширять и обогащать словарный запас, совершенствовать диалогическую и монологическую  речь.</a:t>
            </a:r>
          </a:p>
          <a:p>
            <a:pPr eaLnBrk="1" hangingPunct="1">
              <a:lnSpc>
                <a:spcPct val="80000"/>
              </a:lnSpc>
              <a:buFontTx/>
              <a:buNone/>
            </a:pPr>
            <a:r>
              <a:rPr lang="ru-RU" altLang="ru-RU" sz="1200" b="1" smtClean="0">
                <a:solidFill>
                  <a:schemeClr val="accent2"/>
                </a:solidFill>
              </a:rPr>
              <a:t>- Развивать умение думать, сравнивать и анализировать поступки сказочных героев</a:t>
            </a:r>
          </a:p>
          <a:p>
            <a:pPr eaLnBrk="1" hangingPunct="1">
              <a:lnSpc>
                <a:spcPct val="80000"/>
              </a:lnSpc>
              <a:buFontTx/>
              <a:buNone/>
            </a:pPr>
            <a:r>
              <a:rPr lang="ru-RU" altLang="ru-RU" sz="1200" i="1" smtClean="0">
                <a:solidFill>
                  <a:schemeClr val="tx2"/>
                </a:solidFill>
              </a:rPr>
              <a:t>        </a:t>
            </a:r>
            <a:r>
              <a:rPr lang="ru-RU" altLang="ru-RU" sz="1600" i="1" smtClean="0">
                <a:solidFill>
                  <a:schemeClr val="tx2"/>
                </a:solidFill>
              </a:rPr>
              <a:t>Коррекционно-воспитательные:</a:t>
            </a:r>
          </a:p>
          <a:p>
            <a:pPr eaLnBrk="1" hangingPunct="1">
              <a:lnSpc>
                <a:spcPct val="80000"/>
              </a:lnSpc>
              <a:buFont typeface="Arial" panose="020B0604020202020204" pitchFamily="34" charset="0"/>
              <a:buNone/>
            </a:pPr>
            <a:r>
              <a:rPr lang="ru-RU" altLang="ru-RU" sz="1200" b="1" smtClean="0">
                <a:solidFill>
                  <a:schemeClr val="accent2"/>
                </a:solidFill>
              </a:rPr>
              <a:t>- Воспитывать бережное отношение дошкольников к книге, как результату труда многих людей</a:t>
            </a:r>
          </a:p>
          <a:p>
            <a:pPr eaLnBrk="1" hangingPunct="1">
              <a:lnSpc>
                <a:spcPct val="80000"/>
              </a:lnSpc>
              <a:buFontTx/>
              <a:buNone/>
            </a:pPr>
            <a:r>
              <a:rPr lang="ru-RU" altLang="ru-RU" sz="1200" b="1" smtClean="0">
                <a:solidFill>
                  <a:schemeClr val="accent2"/>
                </a:solidFill>
              </a:rPr>
              <a:t>- Воспитывать у детей любовь к русским народным сказкам.</a:t>
            </a:r>
          </a:p>
          <a:p>
            <a:pPr>
              <a:lnSpc>
                <a:spcPct val="80000"/>
              </a:lnSpc>
              <a:buFontTx/>
              <a:buChar char="-"/>
            </a:pPr>
            <a:r>
              <a:rPr lang="ru-RU" altLang="ru-RU" sz="1200" smtClean="0">
                <a:solidFill>
                  <a:schemeClr val="accent2"/>
                </a:solidFill>
              </a:rPr>
              <a:t>Воспитывать у детей отзывчивость, общительность, дружелюбие;  навыки доброжелательного,  заботливого поведения.</a:t>
            </a:r>
          </a:p>
          <a:p>
            <a:pPr>
              <a:lnSpc>
                <a:spcPct val="80000"/>
              </a:lnSpc>
              <a:buFontTx/>
              <a:buNone/>
            </a:pPr>
            <a:r>
              <a:rPr lang="ru-RU" altLang="ru-RU" sz="1200" smtClean="0">
                <a:solidFill>
                  <a:schemeClr val="accent2"/>
                </a:solidFill>
              </a:rPr>
              <a:t>         </a:t>
            </a:r>
            <a:r>
              <a:rPr lang="ru-RU" altLang="ru-RU" sz="1600" i="1" smtClean="0">
                <a:solidFill>
                  <a:schemeClr val="tx2"/>
                </a:solidFill>
              </a:rPr>
              <a:t>Работа с родителями</a:t>
            </a:r>
          </a:p>
          <a:p>
            <a:pPr eaLnBrk="1" hangingPunct="1">
              <a:lnSpc>
                <a:spcPct val="80000"/>
              </a:lnSpc>
              <a:buFontTx/>
              <a:buNone/>
            </a:pPr>
            <a:r>
              <a:rPr lang="ru-RU" altLang="ru-RU" sz="1400" b="1" smtClean="0">
                <a:solidFill>
                  <a:schemeClr val="accent2"/>
                </a:solidFill>
              </a:rPr>
              <a:t>- Вовлекать  родителей   в совместную деятельность по знакомству со сказками, показать ценность и значимость совместного творчества детей и родителей.</a:t>
            </a:r>
          </a:p>
          <a:p>
            <a:pPr>
              <a:lnSpc>
                <a:spcPct val="80000"/>
              </a:lnSpc>
              <a:buFont typeface="Arial" panose="020B0604020202020204" pitchFamily="34" charset="0"/>
              <a:buNone/>
            </a:pPr>
            <a:r>
              <a:rPr lang="ru-RU" altLang="ru-RU" sz="1400" b="1" smtClean="0">
                <a:solidFill>
                  <a:schemeClr val="accent2"/>
                </a:solidFill>
              </a:rPr>
              <a:t>- Возобновить традиции семейного чтения,  привлекая родителей к реализации проекта.</a:t>
            </a:r>
            <a:r>
              <a:rPr lang="ru-RU" altLang="ru-RU" sz="1400" i="1" smtClean="0">
                <a:solidFill>
                  <a:schemeClr val="accent2"/>
                </a:solidFill>
              </a:rPr>
              <a:t> </a:t>
            </a:r>
          </a:p>
          <a:p>
            <a:pPr>
              <a:lnSpc>
                <a:spcPct val="80000"/>
              </a:lnSpc>
              <a:buFont typeface="Arial" panose="020B0604020202020204" pitchFamily="34" charset="0"/>
              <a:buNone/>
            </a:pPr>
            <a:endParaRPr lang="ru-RU" altLang="ru-RU" sz="1400" smtClean="0">
              <a:solidFill>
                <a:schemeClr val="accent2"/>
              </a:solidFill>
            </a:endParaRPr>
          </a:p>
          <a:p>
            <a:pPr>
              <a:lnSpc>
                <a:spcPct val="80000"/>
              </a:lnSpc>
            </a:pPr>
            <a:endParaRPr lang="ru-RU" altLang="ru-RU" sz="1400" smtClean="0">
              <a:solidFill>
                <a:schemeClr val="accent2"/>
              </a:solidFill>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5365" name="Picture 5" descr="&amp;Dcy;&amp;iecy;&amp;tcy;&amp;scy;&amp;kcy;&amp;acy;&amp;yacy; &amp;acy;&amp;fcy;&amp;icy;&amp;shcy;&amp;acy; &amp;scy; 15 &amp;pcy;&amp;ocy; 17 &amp;mcy;&amp;acy;&amp;rcy;&amp;tcy;&amp;acy;: &amp;bcy;&amp;lcy;&amp;icy;&amp;ncy;&amp;ycy;, &amp;khcy;&amp;ocy;&amp;rcy;&amp;ocy;&amp;vcy;&amp;ocy;&amp;dcy;&amp;ycy;, &amp;khcy;&amp;acy;&amp;scy;&amp;kcy;&amp;icy;! : &amp;TScy;&amp;iecy;&amp;ncy;&amp;tcy;&amp;rcy; &amp;Dcy;&amp;iecy;&amp;lcy;&amp;ocy;&amp;vcy;&amp;ocy;&amp;jcy; &amp;Icy;&amp;ncy;&amp;fcy;&amp;ocy;&amp;rcy;&amp;mcy;&amp;acy;&amp;tscy;&amp;icy;&amp;icy;. &amp;Bcy;&amp;icy;&amp;zcy;&amp;ncy;&amp;iecy;&amp;scy;-&amp;ncy;&amp;ocy;&amp;vcy;&amp;ocy;&amp;scy;&amp;tcy;&amp;icy; &amp;Pcy;&amp;scy;&amp;kcy;&amp;ocy;&amp;vcy;&amp;acy; &amp;icy; &amp;ocy;&amp;bcy;&amp;lcy;&amp;acy;&amp;scy;&amp;tcy;&amp;icy;. / &amp;TScy;&amp;Dcy;&amp;Icy;."/>
          <p:cNvPicPr>
            <a:picLocks noChangeAspect="1" noChangeArrowheads="1"/>
          </p:cNvPicPr>
          <p:nvPr/>
        </p:nvPicPr>
        <p:blipFill>
          <a:blip r:embed="rId3" cstate="print"/>
          <a:srcRect/>
          <a:stretch>
            <a:fillRect/>
          </a:stretch>
        </p:blipFill>
        <p:spPr bwMode="auto">
          <a:xfrm>
            <a:off x="5296305" y="4371594"/>
            <a:ext cx="2176956" cy="2012954"/>
          </a:xfrm>
          <a:prstGeom prst="rect">
            <a:avLst/>
          </a:prstGeom>
          <a:ln>
            <a:noFill/>
          </a:ln>
          <a:effectLst>
            <a:softEdge rad="112500"/>
          </a:effectLst>
        </p:spPr>
      </p:pic>
      <p:sp>
        <p:nvSpPr>
          <p:cNvPr id="5" name="Заголовок 4"/>
          <p:cNvSpPr>
            <a:spLocks noGrp="1"/>
          </p:cNvSpPr>
          <p:nvPr>
            <p:ph type="title"/>
          </p:nvPr>
        </p:nvSpPr>
        <p:spPr>
          <a:xfrm>
            <a:off x="457200" y="785794"/>
            <a:ext cx="8229600" cy="357190"/>
          </a:xfrm>
          <a:ln>
            <a:miter lim="800000"/>
            <a:headEnd/>
            <a:tailEnd/>
          </a:ln>
          <a:extLst/>
        </p:spPr>
        <p:txBody>
          <a:bodyPr/>
          <a:lstStyle/>
          <a:p>
            <a:pPr>
              <a:defRPr/>
            </a:pPr>
            <a:r>
              <a:rPr lang="ru-RU" b="1" spc="50" dirty="0" smtClean="0">
                <a:ln w="12700" cmpd="sng">
                  <a:solidFill>
                    <a:srgbClr val="C00000"/>
                  </a:solidFill>
                  <a:prstDash val="solid"/>
                </a:ln>
                <a:solidFill>
                  <a:srgbClr val="FF0000"/>
                </a:solidFill>
                <a:effectLst>
                  <a:glow rad="53100">
                    <a:schemeClr val="accent6">
                      <a:satMod val="180000"/>
                      <a:alpha val="30000"/>
                    </a:schemeClr>
                  </a:glow>
                </a:effectLst>
                <a:latin typeface="Monotype Corsiva" pitchFamily="66" charset="0"/>
                <a:ea typeface="Cambria Math" pitchFamily="18" charset="0"/>
                <a:cs typeface="Arabic Typesetting" pitchFamily="66" charset="-78"/>
              </a:rPr>
              <a:t>Ожидаемый результат</a:t>
            </a:r>
            <a:br>
              <a:rPr lang="ru-RU" b="1" spc="50" dirty="0" smtClean="0">
                <a:ln w="12700" cmpd="sng">
                  <a:solidFill>
                    <a:srgbClr val="C00000"/>
                  </a:solidFill>
                  <a:prstDash val="solid"/>
                </a:ln>
                <a:solidFill>
                  <a:srgbClr val="FF0000"/>
                </a:solidFill>
                <a:effectLst>
                  <a:glow rad="53100">
                    <a:schemeClr val="accent6">
                      <a:satMod val="180000"/>
                      <a:alpha val="30000"/>
                    </a:schemeClr>
                  </a:glow>
                </a:effectLst>
                <a:latin typeface="Monotype Corsiva" pitchFamily="66" charset="0"/>
                <a:ea typeface="Cambria Math" pitchFamily="18" charset="0"/>
                <a:cs typeface="Arabic Typesetting" pitchFamily="66" charset="-78"/>
              </a:rPr>
            </a:br>
            <a:endParaRPr lang="ru-RU" dirty="0">
              <a:solidFill>
                <a:srgbClr val="FF0000"/>
              </a:solidFill>
            </a:endParaRPr>
          </a:p>
        </p:txBody>
      </p:sp>
      <p:sp>
        <p:nvSpPr>
          <p:cNvPr id="6" name="Содержимое 5"/>
          <p:cNvSpPr>
            <a:spLocks noGrp="1"/>
          </p:cNvSpPr>
          <p:nvPr>
            <p:ph idx="1"/>
          </p:nvPr>
        </p:nvSpPr>
        <p:spPr>
          <a:xfrm>
            <a:off x="1428750" y="1000125"/>
            <a:ext cx="6286500" cy="5126038"/>
          </a:xfrm>
        </p:spPr>
        <p:txBody>
          <a:bodyPr/>
          <a:lstStyle/>
          <a:p>
            <a:pPr marL="176213" indent="-176213">
              <a:buFont typeface="Arial" charset="0"/>
              <a:buBlip>
                <a:blip r:embed="rId4"/>
              </a:buBlip>
              <a:tabLst>
                <a:tab pos="176213" algn="l"/>
              </a:tabLst>
              <a:defRPr/>
            </a:pPr>
            <a:r>
              <a:rPr lang="ru-RU" sz="2000" b="1" dirty="0" smtClean="0">
                <a:solidFill>
                  <a:srgbClr val="AD5207"/>
                </a:solidFill>
                <a:effectLst>
                  <a:outerShdw blurRad="38100" dist="38100" dir="2700000" algn="tl">
                    <a:srgbClr val="C0C0C0"/>
                  </a:outerShdw>
                </a:effectLst>
                <a:latin typeface="Monotype Corsiva" pitchFamily="66" charset="0"/>
                <a:cs typeface="Courier New" pitchFamily="49" charset="0"/>
              </a:rPr>
              <a:t>Увеличится количество детей с развитым умением пересказывать небольшие по объему тексты с соблюдением лексико-грамматических и фонетико-фонематических норм,  с использованием средств художественной выразительности;</a:t>
            </a:r>
          </a:p>
          <a:p>
            <a:pPr marL="176213" indent="-176213">
              <a:buFont typeface="Arial" charset="0"/>
              <a:buBlip>
                <a:blip r:embed="rId4"/>
              </a:buBlip>
              <a:tabLst>
                <a:tab pos="176213" algn="l"/>
              </a:tabLst>
              <a:defRPr/>
            </a:pPr>
            <a:r>
              <a:rPr lang="ru-RU" sz="2000" b="1" dirty="0" smtClean="0">
                <a:solidFill>
                  <a:srgbClr val="AD5207"/>
                </a:solidFill>
                <a:effectLst>
                  <a:outerShdw blurRad="38100" dist="38100" dir="2700000" algn="tl">
                    <a:srgbClr val="C0C0C0"/>
                  </a:outerShdw>
                </a:effectLst>
                <a:latin typeface="Monotype Corsiva" pitchFamily="66" charset="0"/>
                <a:cs typeface="Courier New" pitchFamily="49" charset="0"/>
              </a:rPr>
              <a:t>Повысится уровень развития  эмоционально-волевой сферы у детей;</a:t>
            </a:r>
          </a:p>
          <a:p>
            <a:pPr marL="176213" indent="-176213">
              <a:buFont typeface="Arial" charset="0"/>
              <a:buBlip>
                <a:blip r:embed="rId4"/>
              </a:buBlip>
              <a:tabLst>
                <a:tab pos="176213" algn="l"/>
              </a:tabLst>
              <a:defRPr/>
            </a:pPr>
            <a:r>
              <a:rPr lang="ru-RU" sz="2000" b="1" dirty="0" smtClean="0">
                <a:solidFill>
                  <a:srgbClr val="AD5207"/>
                </a:solidFill>
                <a:effectLst>
                  <a:outerShdw blurRad="38100" dist="38100" dir="2700000" algn="tl">
                    <a:srgbClr val="C0C0C0"/>
                  </a:outerShdw>
                </a:effectLst>
                <a:latin typeface="Monotype Corsiva" pitchFamily="66" charset="0"/>
                <a:cs typeface="Courier New" pitchFamily="49" charset="0"/>
              </a:rPr>
              <a:t>Произойдет развитие всех компонентов речи детей с учетом индивидуальных особенностей, наклонностей и потребностей ребенка;</a:t>
            </a:r>
          </a:p>
          <a:p>
            <a:pPr marL="176213" indent="-176213">
              <a:buFont typeface="Arial" charset="0"/>
              <a:buBlip>
                <a:blip r:embed="rId4"/>
              </a:buBlip>
              <a:tabLst>
                <a:tab pos="176213" algn="l"/>
              </a:tabLst>
              <a:defRPr/>
            </a:pPr>
            <a:r>
              <a:rPr lang="ru-RU" sz="2000" b="1" dirty="0" smtClean="0">
                <a:solidFill>
                  <a:srgbClr val="AD5207"/>
                </a:solidFill>
                <a:effectLst>
                  <a:outerShdw blurRad="38100" dist="38100" dir="2700000" algn="tl">
                    <a:srgbClr val="C0C0C0"/>
                  </a:outerShdw>
                </a:effectLst>
                <a:latin typeface="Monotype Corsiva" pitchFamily="66" charset="0"/>
                <a:cs typeface="Courier New" pitchFamily="49" charset="0"/>
              </a:rPr>
              <a:t>Повысится  заинтересованность и компетентность родителей в данном вопросе. </a:t>
            </a:r>
          </a:p>
          <a:p>
            <a:pPr marL="176213" indent="-176213">
              <a:buFont typeface="Arial" charset="0"/>
              <a:buChar char="•"/>
              <a:tabLst>
                <a:tab pos="176213" algn="l"/>
              </a:tabLst>
              <a:defRPr/>
            </a:pPr>
            <a:endParaRPr lang="ru-RU" dirty="0" smtClean="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3276600" y="4797425"/>
            <a:ext cx="5327650" cy="1295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
              <a:defRPr/>
            </a:pPr>
            <a:r>
              <a:rPr lang="ru-RU" altLang="ru-RU" sz="1600" smtClean="0">
                <a:latin typeface="Times New Roman" pitchFamily="18" charset="0"/>
                <a:cs typeface="Times New Roman" pitchFamily="18" charset="0"/>
              </a:rPr>
              <a:t>контрольный мониторинг;</a:t>
            </a:r>
          </a:p>
          <a:p>
            <a:pPr eaLnBrk="1" hangingPunct="1">
              <a:buFont typeface="Wingdings" pitchFamily="2" charset="2"/>
              <a:buChar char="§"/>
              <a:defRPr/>
            </a:pPr>
            <a:r>
              <a:rPr lang="ru-RU" altLang="ru-RU" sz="1600" smtClean="0">
                <a:latin typeface="Times New Roman" pitchFamily="18" charset="0"/>
                <a:cs typeface="Times New Roman" pitchFamily="18" charset="0"/>
              </a:rPr>
              <a:t>выводы, обобщения, определение перспективы.</a:t>
            </a:r>
          </a:p>
        </p:txBody>
      </p:sp>
      <p:sp>
        <p:nvSpPr>
          <p:cNvPr id="12" name="Стрелка вправо 11"/>
          <p:cNvSpPr/>
          <p:nvPr/>
        </p:nvSpPr>
        <p:spPr>
          <a:xfrm>
            <a:off x="323850" y="4797425"/>
            <a:ext cx="2735263" cy="1276350"/>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Заключительный этап</a:t>
            </a:r>
          </a:p>
        </p:txBody>
      </p:sp>
      <p:sp>
        <p:nvSpPr>
          <p:cNvPr id="11" name="Скругленный прямоугольник 10"/>
          <p:cNvSpPr/>
          <p:nvPr/>
        </p:nvSpPr>
        <p:spPr>
          <a:xfrm>
            <a:off x="3276600" y="3068638"/>
            <a:ext cx="5327650" cy="13938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
              <a:defRPr/>
            </a:pPr>
            <a:r>
              <a:rPr lang="ru-RU" altLang="ru-RU" sz="1600" smtClean="0">
                <a:solidFill>
                  <a:srgbClr val="000000"/>
                </a:solidFill>
                <a:latin typeface="Times New Roman" pitchFamily="18" charset="0"/>
                <a:cs typeface="Times New Roman" pitchFamily="18" charset="0"/>
              </a:rPr>
              <a:t>осуществление работы по плану;</a:t>
            </a:r>
          </a:p>
          <a:p>
            <a:pPr eaLnBrk="1" hangingPunct="1">
              <a:buFont typeface="Wingdings" pitchFamily="2" charset="2"/>
              <a:buChar char="§"/>
              <a:defRPr/>
            </a:pPr>
            <a:r>
              <a:rPr lang="ru-RU" altLang="ru-RU" sz="1600" smtClean="0">
                <a:solidFill>
                  <a:srgbClr val="000000"/>
                </a:solidFill>
                <a:latin typeface="Times New Roman" pitchFamily="18" charset="0"/>
                <a:cs typeface="Times New Roman" pitchFamily="18" charset="0"/>
              </a:rPr>
              <a:t>обогащение предметно – развивающей среды;</a:t>
            </a:r>
          </a:p>
          <a:p>
            <a:pPr eaLnBrk="1" hangingPunct="1">
              <a:buFont typeface="Wingdings" pitchFamily="2" charset="2"/>
              <a:buChar char="§"/>
              <a:defRPr/>
            </a:pPr>
            <a:r>
              <a:rPr lang="ru-RU" altLang="ru-RU" sz="1600" smtClean="0">
                <a:solidFill>
                  <a:srgbClr val="000000"/>
                </a:solidFill>
                <a:latin typeface="Times New Roman" pitchFamily="18" charset="0"/>
                <a:cs typeface="Times New Roman" pitchFamily="18" charset="0"/>
              </a:rPr>
              <a:t>взаимодействие в работе ДОУ и родителей;</a:t>
            </a:r>
          </a:p>
        </p:txBody>
      </p:sp>
      <p:sp>
        <p:nvSpPr>
          <p:cNvPr id="10" name="Стрелка вправо 9"/>
          <p:cNvSpPr/>
          <p:nvPr/>
        </p:nvSpPr>
        <p:spPr>
          <a:xfrm>
            <a:off x="323850" y="3163888"/>
            <a:ext cx="2735263" cy="1152525"/>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prstClr val="black"/>
                </a:solidFill>
              </a:rPr>
              <a:t>Практический этап </a:t>
            </a:r>
          </a:p>
        </p:txBody>
      </p:sp>
      <p:sp>
        <p:nvSpPr>
          <p:cNvPr id="9" name="Скругленный прямоугольник 8"/>
          <p:cNvSpPr/>
          <p:nvPr/>
        </p:nvSpPr>
        <p:spPr>
          <a:xfrm>
            <a:off x="3276600" y="1484313"/>
            <a:ext cx="5327650" cy="1558925"/>
          </a:xfrm>
          <a:prstGeom prst="roundRect">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163"/>
              </a:lnSpc>
              <a:buFont typeface="Wingdings" pitchFamily="2" charset="2"/>
              <a:buChar char="§"/>
              <a:defRPr/>
            </a:pPr>
            <a:r>
              <a:rPr lang="ru-RU" altLang="ru-RU" sz="1600" smtClean="0">
                <a:latin typeface="Times New Roman" pitchFamily="18" charset="0"/>
                <a:cs typeface="Times New Roman" pitchFamily="18" charset="0"/>
              </a:rPr>
              <a:t>анализ научно-методической литературы; </a:t>
            </a:r>
          </a:p>
          <a:p>
            <a:pPr eaLnBrk="1" hangingPunct="1">
              <a:lnSpc>
                <a:spcPts val="2163"/>
              </a:lnSpc>
              <a:buFont typeface="Wingdings" pitchFamily="2" charset="2"/>
              <a:buChar char="§"/>
              <a:defRPr/>
            </a:pPr>
            <a:r>
              <a:rPr lang="ru-RU" altLang="ru-RU" sz="1600" smtClean="0">
                <a:latin typeface="Times New Roman" pitchFamily="18" charset="0"/>
                <a:cs typeface="Times New Roman" pitchFamily="18" charset="0"/>
              </a:rPr>
              <a:t>подбор художественной литературы по теме, аудиозаписей, презентаций;</a:t>
            </a:r>
            <a:r>
              <a:rPr lang="ru-RU" altLang="ru-RU" sz="1600" smtClean="0">
                <a:latin typeface="Times New Roman" pitchFamily="18" charset="0"/>
              </a:rPr>
              <a:t> </a:t>
            </a:r>
            <a:endParaRPr lang="ru-RU" altLang="ru-RU" sz="1600" smtClean="0">
              <a:latin typeface="Times New Roman" pitchFamily="18" charset="0"/>
              <a:cs typeface="Times New Roman" pitchFamily="18" charset="0"/>
            </a:endParaRPr>
          </a:p>
          <a:p>
            <a:pPr eaLnBrk="1" hangingPunct="1">
              <a:lnSpc>
                <a:spcPts val="2163"/>
              </a:lnSpc>
              <a:buFont typeface="Wingdings" pitchFamily="2" charset="2"/>
              <a:buChar char="§"/>
              <a:defRPr/>
            </a:pPr>
            <a:r>
              <a:rPr lang="ru-RU" altLang="ru-RU" sz="1600" smtClean="0">
                <a:latin typeface="Times New Roman" pitchFamily="18" charset="0"/>
                <a:cs typeface="Times New Roman" pitchFamily="18" charset="0"/>
              </a:rPr>
              <a:t>разработка перспективного плана;</a:t>
            </a:r>
          </a:p>
          <a:p>
            <a:pPr eaLnBrk="1" hangingPunct="1">
              <a:lnSpc>
                <a:spcPts val="2163"/>
              </a:lnSpc>
              <a:buFont typeface="Wingdings" pitchFamily="2" charset="2"/>
              <a:buChar char="§"/>
              <a:defRPr/>
            </a:pPr>
            <a:r>
              <a:rPr lang="ru-RU" altLang="ru-RU" sz="1600" smtClean="0">
                <a:latin typeface="Times New Roman" pitchFamily="18" charset="0"/>
                <a:cs typeface="Times New Roman" pitchFamily="18" charset="0"/>
              </a:rPr>
              <a:t>проведение первоначального мониторинга детей;</a:t>
            </a:r>
          </a:p>
          <a:p>
            <a:pPr eaLnBrk="1" hangingPunct="1">
              <a:lnSpc>
                <a:spcPts val="2163"/>
              </a:lnSpc>
              <a:buFont typeface="Wingdings" pitchFamily="2" charset="2"/>
              <a:buChar char="§"/>
              <a:defRPr/>
            </a:pPr>
            <a:r>
              <a:rPr lang="ru-RU" altLang="ru-RU" sz="1600" smtClean="0">
                <a:latin typeface="Times New Roman" pitchFamily="18" charset="0"/>
                <a:cs typeface="Times New Roman" pitchFamily="18" charset="0"/>
              </a:rPr>
              <a:t>анкетирование родителей; </a:t>
            </a:r>
          </a:p>
        </p:txBody>
      </p:sp>
      <p:sp>
        <p:nvSpPr>
          <p:cNvPr id="8" name="Стрелка вправо 7"/>
          <p:cNvSpPr/>
          <p:nvPr/>
        </p:nvSpPr>
        <p:spPr>
          <a:xfrm>
            <a:off x="323850" y="1457325"/>
            <a:ext cx="2735263" cy="1223963"/>
          </a:xfrm>
          <a:prstGeom prst="rightArrow">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prstClr val="black"/>
                </a:solidFill>
              </a:rPr>
              <a:t>Подготовительный этап</a:t>
            </a:r>
          </a:p>
        </p:txBody>
      </p:sp>
      <p:sp>
        <p:nvSpPr>
          <p:cNvPr id="11272" name="Заголовок 1"/>
          <p:cNvSpPr>
            <a:spLocks noGrp="1"/>
          </p:cNvSpPr>
          <p:nvPr>
            <p:ph type="title" idx="4294967295"/>
          </p:nvPr>
        </p:nvSpPr>
        <p:spPr/>
        <p:txBody>
          <a:bodyPr/>
          <a:lstStyle/>
          <a:p>
            <a:r>
              <a:rPr lang="ru-RU" altLang="ru-RU" sz="4000" smtClean="0">
                <a:solidFill>
                  <a:schemeClr val="accent2"/>
                </a:solidFill>
              </a:rPr>
              <a:t>Этапы проекта</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idx="4294967295"/>
          </p:nvPr>
        </p:nvSpPr>
        <p:spPr/>
        <p:txBody>
          <a:bodyPr/>
          <a:lstStyle/>
          <a:p>
            <a:r>
              <a:rPr lang="ru-RU" altLang="ru-RU" sz="3600" smtClean="0"/>
              <a:t>Подготовительный этап</a:t>
            </a:r>
          </a:p>
        </p:txBody>
      </p:sp>
      <p:graphicFrame>
        <p:nvGraphicFramePr>
          <p:cNvPr id="12291" name="Диаграмма 2"/>
          <p:cNvGraphicFramePr>
            <a:graphicFrameLocks/>
          </p:cNvGraphicFramePr>
          <p:nvPr/>
        </p:nvGraphicFramePr>
        <p:xfrm>
          <a:off x="1258888" y="1916113"/>
          <a:ext cx="3168650" cy="4421187"/>
        </p:xfrm>
        <a:graphic>
          <a:graphicData uri="http://schemas.openxmlformats.org/presentationml/2006/ole">
            <p:oleObj spid="_x0000_s12296" r:id="rId3" imgW="3913971" imgH="4419983" progId="Excel.Sheet.8">
              <p:embed/>
            </p:oleObj>
          </a:graphicData>
        </a:graphic>
      </p:graphicFrame>
      <p:sp>
        <p:nvSpPr>
          <p:cNvPr id="12292" name="TextBox 3"/>
          <p:cNvSpPr txBox="1">
            <a:spLocks noChangeArrowheads="1"/>
          </p:cNvSpPr>
          <p:nvPr/>
        </p:nvSpPr>
        <p:spPr bwMode="auto">
          <a:xfrm>
            <a:off x="611188" y="1619250"/>
            <a:ext cx="36004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ru-RU" altLang="ru-RU" sz="1800" b="1"/>
              <a:t>Входящая диагностика</a:t>
            </a:r>
          </a:p>
        </p:txBody>
      </p:sp>
      <p:graphicFrame>
        <p:nvGraphicFramePr>
          <p:cNvPr id="12293" name="Диаграмма 5"/>
          <p:cNvGraphicFramePr>
            <a:graphicFrameLocks/>
          </p:cNvGraphicFramePr>
          <p:nvPr/>
        </p:nvGraphicFramePr>
        <p:xfrm>
          <a:off x="4427538" y="1989138"/>
          <a:ext cx="4349750" cy="3517900"/>
        </p:xfrm>
        <a:graphic>
          <a:graphicData uri="http://schemas.openxmlformats.org/presentationml/2006/ole">
            <p:oleObj spid="_x0000_s12297" r:id="rId4" imgW="4346825" imgH="3517697" progId="Excel.Sheet.8">
              <p:embed/>
            </p:oleObj>
          </a:graphicData>
        </a:graphic>
      </p:graphicFrame>
      <p:sp>
        <p:nvSpPr>
          <p:cNvPr id="12294" name="TextBox 6"/>
          <p:cNvSpPr txBox="1">
            <a:spLocks noChangeArrowheads="1"/>
          </p:cNvSpPr>
          <p:nvPr/>
        </p:nvSpPr>
        <p:spPr bwMode="auto">
          <a:xfrm>
            <a:off x="5291138" y="1619250"/>
            <a:ext cx="30241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ru-RU" altLang="ru-RU" sz="1800" b="1"/>
              <a:t>Анкетирование родителей</a:t>
            </a:r>
          </a:p>
        </p:txBody>
      </p:sp>
      <p:sp>
        <p:nvSpPr>
          <p:cNvPr id="12295" name="TextBox 4"/>
          <p:cNvSpPr txBox="1">
            <a:spLocks noChangeArrowheads="1"/>
          </p:cNvSpPr>
          <p:nvPr/>
        </p:nvSpPr>
        <p:spPr bwMode="auto">
          <a:xfrm>
            <a:off x="2339975" y="404813"/>
            <a:ext cx="35226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ru-RU" altLang="ru-RU" sz="1800" b="1" i="1"/>
              <a:t>        </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Другая 6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C0000"/>
      </a:hlink>
      <a:folHlink>
        <a:srgbClr val="974806"/>
      </a:folHlink>
    </a:clrScheme>
    <a:fontScheme name="Другая 1">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Тема Office">
  <a:themeElements>
    <a:clrScheme name="Другая 6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C0000"/>
      </a:hlink>
      <a:folHlink>
        <a:srgbClr val="974806"/>
      </a:folHlink>
    </a:clrScheme>
    <a:fontScheme name="4_Тема Office">
      <a:majorFont>
        <a:latin typeface=""/>
        <a:ea typeface=""/>
        <a:cs typeface=""/>
      </a:majorFont>
      <a:minorFont>
        <a:latin typefac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2037</TotalTime>
  <Words>866</Words>
  <Application>Microsoft Office PowerPoint</Application>
  <PresentationFormat>Экран (4:3)</PresentationFormat>
  <Paragraphs>148</Paragraphs>
  <Slides>17</Slides>
  <Notes>1</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17</vt:i4>
      </vt:variant>
    </vt:vector>
  </HeadingPairs>
  <TitlesOfParts>
    <vt:vector size="20" baseType="lpstr">
      <vt:lpstr>Тема Office</vt:lpstr>
      <vt:lpstr>4_Тема Office</vt:lpstr>
      <vt:lpstr>Лист Microsoft Office Excel 97-2003</vt:lpstr>
      <vt:lpstr>Педагогический проект «Развитие речи детей посредством прриобщения к художественной литературе » </vt:lpstr>
      <vt:lpstr>Паспорт проекта</vt:lpstr>
      <vt:lpstr>Причины  низкого  речевого развития </vt:lpstr>
      <vt:lpstr> Актуальность проекта </vt:lpstr>
      <vt:lpstr>Слайд 5</vt:lpstr>
      <vt:lpstr>Задачи:</vt:lpstr>
      <vt:lpstr>Ожидаемый результат </vt:lpstr>
      <vt:lpstr>Этапы проекта</vt:lpstr>
      <vt:lpstr>Подготовительный этап</vt:lpstr>
      <vt:lpstr> Анкета для родителей         «Сказка в жизни вашего ребенка» </vt:lpstr>
      <vt:lpstr>Слайд 11</vt:lpstr>
      <vt:lpstr>Чтение художественной литературы </vt:lpstr>
      <vt:lpstr>Лепка сказки «Курочка Ряба»создание мультипликации  </vt:lpstr>
      <vt:lpstr>Штоковый театр </vt:lpstr>
      <vt:lpstr>Использование мнемотаблиц </vt:lpstr>
      <vt:lpstr>Приобщение родителей к  чтению художественной литературе </vt:lpstr>
      <vt:lpstr>Литература</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Елена</dc:creator>
  <cp:lastModifiedBy>Komp</cp:lastModifiedBy>
  <cp:revision>142</cp:revision>
  <dcterms:created xsi:type="dcterms:W3CDTF">2014-08-08T16:01:14Z</dcterms:created>
  <dcterms:modified xsi:type="dcterms:W3CDTF">2022-05-02T10:00:01Z</dcterms:modified>
</cp:coreProperties>
</file>