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1" r:id="rId2"/>
    <p:sldId id="293" r:id="rId3"/>
    <p:sldId id="300" r:id="rId4"/>
    <p:sldId id="301" r:id="rId5"/>
    <p:sldId id="258" r:id="rId6"/>
    <p:sldId id="302" r:id="rId7"/>
    <p:sldId id="295" r:id="rId8"/>
    <p:sldId id="30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88" r:id="rId19"/>
    <p:sldId id="274" r:id="rId20"/>
    <p:sldId id="275" r:id="rId21"/>
    <p:sldId id="276" r:id="rId22"/>
    <p:sldId id="277" r:id="rId23"/>
    <p:sldId id="304" r:id="rId24"/>
    <p:sldId id="306" r:id="rId25"/>
    <p:sldId id="284" r:id="rId26"/>
    <p:sldId id="297" r:id="rId27"/>
    <p:sldId id="29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0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1362" autoAdjust="0"/>
  </p:normalViewPr>
  <p:slideViewPr>
    <p:cSldViewPr>
      <p:cViewPr>
        <p:scale>
          <a:sx n="77" d="100"/>
          <a:sy n="77" d="100"/>
        </p:scale>
        <p:origin x="-426" y="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4F6228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4F6228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F6228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4F6228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4F6228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ctrTitle" idx="4294967295"/>
          </p:nvPr>
        </p:nvSpPr>
        <p:spPr bwMode="auto">
          <a:xfrm>
            <a:off x="630238" y="512762"/>
            <a:ext cx="7772400" cy="1511300"/>
          </a:xfrm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800" b="0" smtClean="0">
                <a:ln>
                  <a:noFill/>
                </a:ln>
                <a:solidFill>
                  <a:srgbClr val="006600"/>
                </a:solidFill>
                <a:latin typeface="Arial Unicode MS" pitchFamily="34" charset="-128"/>
              </a:rPr>
              <a:t>ТРУДОВОЕ ВОСПИТАНИЕ В ДОУ</a:t>
            </a:r>
          </a:p>
        </p:txBody>
      </p:sp>
      <p:sp>
        <p:nvSpPr>
          <p:cNvPr id="3074" name="Rectangle 4"/>
          <p:cNvSpPr>
            <a:spLocks noGrp="1"/>
          </p:cNvSpPr>
          <p:nvPr>
            <p:ph type="subTitle" idx="4294967295"/>
          </p:nvPr>
        </p:nvSpPr>
        <p:spPr bwMode="auto">
          <a:xfrm>
            <a:off x="3924300" y="3573463"/>
            <a:ext cx="4968875" cy="2232025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solidFill>
                <a:schemeClr val="folHlink"/>
              </a:solidFill>
              <a:latin typeface="Calibri" pitchFamily="34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solidFill>
                <a:schemeClr val="folHlink"/>
              </a:solidFill>
              <a:latin typeface="Calibri" pitchFamily="34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folHlink"/>
                </a:solidFill>
                <a:latin typeface="Calibri" pitchFamily="34" charset="0"/>
              </a:rPr>
              <a:t>Выполнила: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folHlink"/>
                </a:solidFill>
                <a:latin typeface="Calibri" pitchFamily="34" charset="0"/>
              </a:rPr>
              <a:t>  воспитатель  Давыдова Т.В.</a:t>
            </a:r>
            <a:r>
              <a:rPr lang="ru-RU" sz="2400" dirty="0" smtClean="0">
                <a:solidFill>
                  <a:schemeClr val="folHlink"/>
                </a:solidFill>
              </a:rPr>
              <a:t> </a:t>
            </a:r>
            <a:endParaRPr lang="ru-RU" sz="2400" dirty="0" smtClean="0">
              <a:solidFill>
                <a:schemeClr val="fol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3963" y="210071"/>
            <a:ext cx="8546089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+mj-lt"/>
              </a:rPr>
              <a:t>- труд, направленный на удовлетворение повседневных личных потребностей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13314" name="Объект 2"/>
          <p:cNvSpPr>
            <a:spLocks noGrp="1"/>
          </p:cNvSpPr>
          <p:nvPr>
            <p:ph idx="4294967295"/>
          </p:nvPr>
        </p:nvSpPr>
        <p:spPr bwMode="auto">
          <a:xfrm>
            <a:off x="493712" y="1714488"/>
            <a:ext cx="8650288" cy="4883152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 eaLnBrk="1" hangingPunct="1"/>
            <a:endParaRPr lang="ru-RU" smtClean="0">
              <a:latin typeface="Calibri" pitchFamily="34" charset="0"/>
            </a:endParaRPr>
          </a:p>
          <a:p>
            <a:pPr lvl="2" eaLnBrk="1" hangingPunct="1"/>
            <a:endParaRPr lang="ru-RU" smtClean="0">
              <a:latin typeface="Calibri" pitchFamily="34" charset="0"/>
            </a:endParaRPr>
          </a:p>
          <a:p>
            <a:pPr lvl="2" eaLnBrk="1" hangingPunct="1"/>
            <a:endParaRPr lang="ru-RU" smtClean="0">
              <a:latin typeface="Calibri" pitchFamily="34" charset="0"/>
            </a:endParaRPr>
          </a:p>
          <a:p>
            <a:pPr lvl="2" eaLnBrk="1" hangingPunct="1"/>
            <a:endParaRPr lang="ru-RU" smtClean="0">
              <a:latin typeface="Calibri" pitchFamily="34" charset="0"/>
            </a:endParaRPr>
          </a:p>
          <a:p>
            <a:pPr lvl="2" eaLnBrk="1" hangingPunct="1"/>
            <a:endParaRPr lang="ru-RU" smtClean="0">
              <a:latin typeface="Calibri" pitchFamily="34" charset="0"/>
            </a:endParaRPr>
          </a:p>
        </p:txBody>
      </p:sp>
      <p:pic>
        <p:nvPicPr>
          <p:cNvPr id="7" name="Рисунок 6" descr="IMG-20210104-WA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714488"/>
            <a:ext cx="4500594" cy="2428868"/>
          </a:xfrm>
          <a:prstGeom prst="rect">
            <a:avLst/>
          </a:prstGeom>
        </p:spPr>
      </p:pic>
      <p:pic>
        <p:nvPicPr>
          <p:cNvPr id="8" name="Рисунок 7" descr="IMG-20210104-WA011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3857620" cy="2143140"/>
          </a:xfrm>
          <a:prstGeom prst="rect">
            <a:avLst/>
          </a:prstGeom>
        </p:spPr>
      </p:pic>
      <p:pic>
        <p:nvPicPr>
          <p:cNvPr id="10" name="Рисунок 9" descr="IMG-20220414-WA004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785926"/>
            <a:ext cx="3857652" cy="2428892"/>
          </a:xfrm>
          <a:prstGeom prst="rect">
            <a:avLst/>
          </a:prstGeom>
        </p:spPr>
      </p:pic>
      <p:pic>
        <p:nvPicPr>
          <p:cNvPr id="11" name="Рисунок 10" descr="IMG-20220414-WA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214818"/>
            <a:ext cx="4429156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3897" y="197911"/>
            <a:ext cx="8365434" cy="90329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j-lt"/>
              </a:rPr>
            </a:b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компонентами трудовой деятельности в процессе самообслуживания</a:t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354" name="Group 18"/>
          <p:cNvGraphicFramePr>
            <a:graphicFrameLocks noGrp="1"/>
          </p:cNvGraphicFramePr>
          <p:nvPr>
            <p:ph idx="4294967295"/>
          </p:nvPr>
        </p:nvGraphicFramePr>
        <p:xfrm>
          <a:off x="179388" y="1268413"/>
          <a:ext cx="8785225" cy="5400675"/>
        </p:xfrm>
        <a:graphic>
          <a:graphicData uri="http://schemas.openxmlformats.org/drawingml/2006/table">
            <a:tbl>
              <a:tblPr/>
              <a:tblGrid>
                <a:gridCol w="2447925"/>
                <a:gridCol w="2881312"/>
                <a:gridCol w="3455988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Младший возраст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Средний возраст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Старший дошкольный возраст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482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Дети ежедневно выполняют элементарные трудовые поручения,  приучающие их  к систематическому труду, что формирует привычку к аккуратности и опрятности (умение обслуживать себя, добиваясь тщательности выполнения необходимых действий, самостоятельности)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Усложнение воспитательных задач выражается в повышении требований к качеству действий,  организованному поведению в процессе ухода за собой, к времени, затраченному на это (соблюдают последовательность одевания, умывания, раздевания, что  формирует у них потребность в чистоте и опрятности, привычку к самообслуживающему труду)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Приобретаются навыки самообслуживания (самостоятельно и аккуратно едят, тщательно  пережевывают пищу с закрытым ртом; пользуются ложкой, вилкой, без напоминания салфеткой;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самостоятельно моют руки и  лицо, засучивая рукава, не разбрызгивая воду, пользуются мылом, сухо вытираются полотенцем; самостоятельно одеваются и раздеваются в определенной последовательности, аккуратно складывают и вешают одежду, замечают неполадки в одежде и исправляют их)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8544" y="20647"/>
            <a:ext cx="8526762" cy="13728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r>
              <a:rPr lang="ru-RU" sz="2100" dirty="0">
                <a:solidFill>
                  <a:schemeClr val="tx1"/>
                </a:solidFill>
                <a:latin typeface="+mj-lt"/>
              </a:rPr>
              <a:t>направлен на поддержание чистоты и порядка в помещении и на участке, помощь взрослым при организации режимных процессов.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20210104-WA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714876" cy="4929198"/>
          </a:xfrm>
          <a:prstGeom prst="rect">
            <a:avLst/>
          </a:prstGeom>
        </p:spPr>
      </p:pic>
      <p:pic>
        <p:nvPicPr>
          <p:cNvPr id="9" name="Рисунок 8" descr="IMG-20210104-WA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4286248" cy="492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 l="522" r="522"/>
          <a:stretch>
            <a:fillRect/>
          </a:stretch>
        </p:blipFill>
        <p:spPr bwMode="auto">
          <a:xfrm>
            <a:off x="250825" y="188913"/>
            <a:ext cx="8424863" cy="1152525"/>
          </a:xfrm>
          <a:noFill/>
        </p:spPr>
      </p:pic>
      <p:graphicFrame>
        <p:nvGraphicFramePr>
          <p:cNvPr id="16403" name="Group 19"/>
          <p:cNvGraphicFramePr>
            <a:graphicFrameLocks noGrp="1"/>
          </p:cNvGraphicFramePr>
          <p:nvPr>
            <p:ph idx="4294967295"/>
          </p:nvPr>
        </p:nvGraphicFramePr>
        <p:xfrm>
          <a:off x="179388" y="1557338"/>
          <a:ext cx="8785225" cy="5300663"/>
        </p:xfrm>
        <a:graphic>
          <a:graphicData uri="http://schemas.openxmlformats.org/drawingml/2006/table">
            <a:tbl>
              <a:tblPr/>
              <a:tblGrid>
                <a:gridCol w="2109787"/>
                <a:gridCol w="2357438"/>
                <a:gridCol w="4318000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Младший возраст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Средний возраст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Старший дошкольный возраст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461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Дети убирают игрушки, книги, помогают воспитателю вынести игрушки и книги на участок. При подготовке к еде дети выполняют отдельные трудовые поручения.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Дети моют игрушки, стирают и развешивают кукольное белье, дежурят по столовой и занятиям, протирают пыль со стульев. Помогают воспитателям вынести игрушки на участок и принести их обратно.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Старшие дошкольники помогают разложить мыло в мыльницы, повесить полотенца. На участке поддерживают порядок: подметают дорожки, поливают цветы.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Дети включаются в дежурство по уголку природы, наводят порядок в  групповой комнате(1 раз в неделю).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 детей седьмого года жизни появляются новые трудовые процессы; они наводят порядок в шкафу с материалами и пособиями, протирают мебель.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8637" y="279400"/>
            <a:ext cx="8236547" cy="9104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+mj-lt"/>
              </a:rPr>
            </a:br>
            <a:r>
              <a:rPr lang="ru-RU" sz="2400" i="1" dirty="0" smtClean="0">
                <a:solidFill>
                  <a:srgbClr val="C00000"/>
                </a:solidFill>
                <a:latin typeface="+mj-lt"/>
              </a:rPr>
              <a:t>Труд </a:t>
            </a:r>
            <a:r>
              <a:rPr lang="ru-RU" sz="2400" i="1" dirty="0">
                <a:solidFill>
                  <a:srgbClr val="C00000"/>
                </a:solidFill>
                <a:latin typeface="+mj-lt"/>
              </a:rPr>
              <a:t>в природе </a:t>
            </a:r>
            <a:r>
              <a:rPr lang="ru-RU" sz="2400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2400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уголке природы, в цветнике, на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огороде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 descr="IMG-20210422-WA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214842" cy="5143536"/>
          </a:xfrm>
          <a:prstGeom prst="rect">
            <a:avLst/>
          </a:prstGeom>
        </p:spPr>
      </p:pic>
      <p:pic>
        <p:nvPicPr>
          <p:cNvPr id="7" name="Рисунок 6" descr="IMG-20210422-WA003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4143372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6108" y="116632"/>
            <a:ext cx="8472577" cy="129614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j-lt"/>
              </a:rPr>
            </a:br>
            <a:r>
              <a:rPr lang="ru-RU" sz="24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компонентами трудовой деятельности в процессе 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труда в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природе</a:t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r>
              <a:rPr lang="ru-RU" sz="2400" i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+mj-lt"/>
              </a:rPr>
            </a:b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8451" name="Group 19"/>
          <p:cNvGraphicFramePr>
            <a:graphicFrameLocks noGrp="1"/>
          </p:cNvGraphicFramePr>
          <p:nvPr>
            <p:ph idx="4294967295"/>
          </p:nvPr>
        </p:nvGraphicFramePr>
        <p:xfrm>
          <a:off x="179388" y="1412875"/>
          <a:ext cx="8785225" cy="5202238"/>
        </p:xfrm>
        <a:graphic>
          <a:graphicData uri="http://schemas.openxmlformats.org/drawingml/2006/table">
            <a:tbl>
              <a:tblPr/>
              <a:tblGrid>
                <a:gridCol w="2574925"/>
                <a:gridCol w="2500312"/>
                <a:gridCol w="3709988"/>
              </a:tblGrid>
              <a:tr h="627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Младший 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Средний 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Старший дошкольный 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457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помощью взрослых поливают комнатные растения, сажают луковицы, сеют крупные семена. Принимают участие в сборе урожая со своего огорода, подкармливают зимующих птиц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Проявляют интерес к жизни растений и животных.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Дети самостоятельно поливают растения, с помощью воспитателя учатся определять потребность растений во влаге, выращивать овощи.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Помогают воспитате­лям кормить птиц, (насыпать корм в кормушки)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Труд становится систематичным, объем его увеличивается.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Дети опрыскивают растения из пульверизатора, сметают листья и снег. Собирают семена. Трудятся вместе со взрослыми в цветнике и на огороде (сеют семена, поливают растения, соби­рают урожай).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 интересом наблюдают за жизнью растений и животных.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0348" y="291118"/>
            <a:ext cx="8233322" cy="117657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C00000"/>
                </a:solidFill>
                <a:latin typeface="+mj-lt"/>
              </a:rPr>
              <a:t>Ручной труд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>
                <a:latin typeface="+mj-lt"/>
              </a:rPr>
              <a:t>- развивает конструктивные способности детей, полезные практические навыки и ориентировки, формирует интерес к работе, </a:t>
            </a:r>
            <a:r>
              <a:rPr lang="ru-RU" sz="2400" dirty="0" smtClean="0">
                <a:latin typeface="+mj-lt"/>
              </a:rPr>
              <a:t>готовность справиться </a:t>
            </a:r>
            <a:r>
              <a:rPr lang="ru-RU" sz="2400" dirty="0">
                <a:latin typeface="+mj-lt"/>
              </a:rPr>
              <a:t>с </a:t>
            </a:r>
            <a:r>
              <a:rPr lang="ru-RU" sz="2400" dirty="0" smtClean="0">
                <a:latin typeface="+mj-lt"/>
              </a:rPr>
              <a:t>ней </a:t>
            </a:r>
            <a:endParaRPr lang="ru-RU" sz="2400" dirty="0">
              <a:latin typeface="+mj-lt"/>
            </a:endParaRPr>
          </a:p>
        </p:txBody>
      </p:sp>
      <p:pic>
        <p:nvPicPr>
          <p:cNvPr id="5" name="Рисунок 4" descr="Screenshot_2022-04-17-19-05-37-51_1c337646f29875672b5a61192b9010f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715436" cy="4714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2715" y="123923"/>
            <a:ext cx="8596581" cy="978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j-lt"/>
              </a:rPr>
            </a:b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Овладение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компонентами трудовой деятельности в процессе ручного труда</a:t>
            </a:r>
            <a:br>
              <a:rPr lang="ru-RU" sz="2400" dirty="0">
                <a:solidFill>
                  <a:schemeClr val="tx1"/>
                </a:solidFill>
                <a:latin typeface="+mj-lt"/>
              </a:rPr>
            </a:b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0495" name="Group 15"/>
          <p:cNvGraphicFramePr>
            <a:graphicFrameLocks noGrp="1"/>
          </p:cNvGraphicFramePr>
          <p:nvPr>
            <p:ph idx="4294967295"/>
          </p:nvPr>
        </p:nvGraphicFramePr>
        <p:xfrm>
          <a:off x="179388" y="1314450"/>
          <a:ext cx="8856662" cy="5256213"/>
        </p:xfrm>
        <a:graphic>
          <a:graphicData uri="http://schemas.openxmlformats.org/drawingml/2006/table">
            <a:tbl>
              <a:tblPr/>
              <a:tblGrid>
                <a:gridCol w="5060950"/>
                <a:gridCol w="3795712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Старшая группа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Подготовительная группа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485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процессе работы знакомятся с различными свойствами  материалов, способами их обработки, соединением в единое целое.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Детей привлекают к участию в заготовке природного и бросового материалов (шишек, желудей, каштанов, коры, листьев, соломы, скорлупы грецких орехов, катушек, спичечных коробков и др.), изготовлению игрушек-самоделок для игры, самостоятельной деятельности (игольницы, счетный материал, детали к костюмам для театральной деятельности и др.), подарков родителям, сотрудникам детского сада, малышам (закладки для книг, сувениры из природного материала и др.), украшений к праздникам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Самостоятельно выполняют простой ремонт игрушек (книг, ко­робок, атрибутов).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Пришивают пуговицы.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Сортируют природный материал, подготавливают его к работе.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 руководством воспитателя изготавливают мелкий счетный материал, пособия для занятий.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Делают заготовки для дальнейшей художественной деятельнос­ти (приготовление папье-маше, оклеивание коробок, вырезание эле­ментов из пластиковых бутылок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 пр.).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557338"/>
            <a:ext cx="7632700" cy="3749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40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4000" b="1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6531" y="91803"/>
            <a:ext cx="8342658" cy="1008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Санитарно-эпидемиологические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требования к  организации и содержанию работы по трудовому воспитанию.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r>
              <a:rPr lang="ru-RU" sz="2400" dirty="0">
                <a:solidFill>
                  <a:srgbClr val="C00000"/>
                </a:solidFill>
                <a:latin typeface="+mj-lt"/>
              </a:rPr>
              <a:t> 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0738" name="Group 18"/>
          <p:cNvGraphicFramePr>
            <a:graphicFrameLocks noGrp="1"/>
          </p:cNvGraphicFramePr>
          <p:nvPr>
            <p:ph idx="4294967295"/>
          </p:nvPr>
        </p:nvGraphicFramePr>
        <p:xfrm>
          <a:off x="179388" y="1484313"/>
          <a:ext cx="8785225" cy="5767388"/>
        </p:xfrm>
        <a:graphic>
          <a:graphicData uri="http://schemas.openxmlformats.org/drawingml/2006/table">
            <a:tbl>
              <a:tblPr/>
              <a:tblGrid>
                <a:gridCol w="6337300"/>
                <a:gridCol w="2447925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СанПиН 2.4.1.2660-10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4023" marR="54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СанПиН 2.4.1.3049-13</a:t>
                      </a:r>
                    </a:p>
                  </a:txBody>
                  <a:tcPr marL="54023" marR="54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3.1 При озеленении территории не проводится посадка деревьев и кустарников с  ядовитыми плодами, в целях предупреждения возникновения отравлений среди детей, и колючих кустарников.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3.16 При достаточной площади участка в состав хозяйственной зоны могут быть включены: площадки для огорода, ягодника, фруктового сада</a:t>
                      </a:r>
                    </a:p>
                  </a:txBody>
                  <a:tcPr marL="54023" marR="54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3.1 При озеленении территории не проводится посадка плодоносящих деревьев и кустарников, ядовитых и колючих растений.</a:t>
                      </a:r>
                    </a:p>
                  </a:txBody>
                  <a:tcPr marL="54023" marR="54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67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6.13  В отдельных помещениях или в отдельно выделенных местах возможна организация уголков и комнат природы, фитоогорода, фитобара и других. При их организации соблюдают следующие требования: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животные и растения должны быть безопасны для детей и взрослых;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недопустимы больные, агрессивные и непредсказуемые в своем поведении животные, а также ядовитые и колючие растения;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животных принимают с разрешения органов ветеринарного надзора (постановка на учет, своевременные прививки, гигиенические процедуры);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недопустимо принимать бродячих животных;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уборка за животными и уход за растениями осуществляется ежедневно и только персоналом дошкольной организации. Полив растений могут осуществлять дети.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Комнату природы оборудуют подводкой горячей и холодной воды, канализацией, стеллажами для хранения инвентаря и корма. Корма для животных следует хранить в местах, недоступных для детей.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Размещение аквариумов, животных, птиц в помещениях групповых не допускается.</a:t>
                      </a:r>
                    </a:p>
                  </a:txBody>
                  <a:tcPr marL="54023" marR="54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6.11 Размещение аквариумов, животных, птиц в помещениях групповых не допускается</a:t>
                      </a:r>
                    </a:p>
                  </a:txBody>
                  <a:tcPr marL="54023" marR="5402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852738"/>
            <a:ext cx="3492500" cy="4005262"/>
          </a:xfrm>
        </p:spPr>
      </p:pic>
      <p:graphicFrame>
        <p:nvGraphicFramePr>
          <p:cNvPr id="4108" name="Group 12"/>
          <p:cNvGraphicFramePr>
            <a:graphicFrameLocks noGrp="1"/>
          </p:cNvGraphicFramePr>
          <p:nvPr/>
        </p:nvGraphicFramePr>
        <p:xfrm>
          <a:off x="0" y="115888"/>
          <a:ext cx="9144000" cy="25908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590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«Дайте детям радость труда.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Эту радость ему несут успех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осознание своей умелости и значимости исполняемой  работы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возможность доставлять радость другим».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В.А.Сухомлинский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5140" y="278804"/>
            <a:ext cx="8418469" cy="108043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Санитарно-эпидемиологические требования к  организации и содержанию работы по трудовому воспитанию.</a:t>
            </a:r>
            <a:br>
              <a:rPr lang="ru-RU" sz="2400" dirty="0" smtClean="0">
                <a:solidFill>
                  <a:srgbClr val="C00000"/>
                </a:solidFill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graphicFrame>
        <p:nvGraphicFramePr>
          <p:cNvPr id="23570" name="Group 18"/>
          <p:cNvGraphicFramePr>
            <a:graphicFrameLocks noGrp="1"/>
          </p:cNvGraphicFramePr>
          <p:nvPr>
            <p:ph idx="4294967295"/>
          </p:nvPr>
        </p:nvGraphicFramePr>
        <p:xfrm>
          <a:off x="323850" y="1484313"/>
          <a:ext cx="8712200" cy="5184776"/>
        </p:xfrm>
        <a:graphic>
          <a:graphicData uri="http://schemas.openxmlformats.org/drawingml/2006/table">
            <a:tbl>
              <a:tblPr/>
              <a:tblGrid>
                <a:gridCol w="5010150"/>
                <a:gridCol w="37020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СанПиН 2.4.1.2660-10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0897" marR="408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СанПиН 2.4.1.3049-13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0897" marR="408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7.6 На подоконниках в групповых не следует размещать широколистные цветы, снижающие уровень естественного освещения, а так же цветы, превышающие высоту 15 см (от подоконника)</a:t>
                      </a:r>
                    </a:p>
                  </a:txBody>
                  <a:tcPr marL="40897" marR="408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7.5  Не рекомендуется размещать цветы в горшках на подоконниках в групповых и спальных помещениях</a:t>
                      </a:r>
                    </a:p>
                  </a:txBody>
                  <a:tcPr marL="40897" marR="408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59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12.22  Общественно-полезный труд детей  старшей и подготовительной групп проводится в форме самообслуживания, элементарного хозяйственно-бытового труда и труда на природе (сервировка столов, помощь в подготовке к занятиям). Его продолжительность не должна превышать 20 минут в день.</a:t>
                      </a:r>
                    </a:p>
                  </a:txBody>
                  <a:tcPr marL="40897" marR="408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40897" marR="4089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3568" name="Rectangle 1"/>
          <p:cNvSpPr>
            <a:spLocks noChangeArrowheads="1"/>
          </p:cNvSpPr>
          <p:nvPr/>
        </p:nvSpPr>
        <p:spPr bwMode="auto">
          <a:xfrm>
            <a:off x="600075" y="5048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9652" y="214313"/>
            <a:ext cx="838024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Современные 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подходы к формированию  предметно-развивающей среды в ДОУ в соответствии с требованиями ФГОС</a:t>
            </a:r>
            <a:br>
              <a:rPr lang="ru-RU" sz="2400" dirty="0">
                <a:solidFill>
                  <a:srgbClr val="C00000"/>
                </a:solidFill>
                <a:latin typeface="+mj-lt"/>
              </a:rPr>
            </a:b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4294967295"/>
          </p:nvPr>
        </p:nvSpPr>
        <p:spPr bwMode="auto">
          <a:xfrm>
            <a:off x="179388" y="1600200"/>
            <a:ext cx="8785225" cy="5068888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200" smtClean="0">
                <a:solidFill>
                  <a:schemeClr val="tx1"/>
                </a:solidFill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Согласно пункту 3.3.2. ФГОС ДО развивающая предметно-пространственная среда должна:</a:t>
            </a:r>
          </a:p>
          <a:p>
            <a:pPr marL="0" indent="0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обеспечивать возможность общения и совместной деятельности детей и взрослых;</a:t>
            </a:r>
          </a:p>
          <a:p>
            <a:pPr marL="0" indent="0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быть содержательно-насыщенной, трансформируемой, полифункциональной, вариативной, доступной и безопасной.</a:t>
            </a:r>
          </a:p>
          <a:p>
            <a:pPr marL="0" indent="0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соответствовать возрастным возможностям детей и  стать основой для организации увлекательной, содержательной жизни и разностороннего развития каждого ребенка. Развивающая предметная среда является основным средством формирования личности ребенка и источником его знаний и социального опыта</a:t>
            </a:r>
            <a:r>
              <a:rPr lang="ru-RU" sz="2800" b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/>
            <a:endParaRPr lang="ru-RU" sz="28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835150" y="404813"/>
            <a:ext cx="6985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/>
            <a:r>
              <a:rPr lang="ru-RU" sz="2800" b="1">
                <a:ea typeface="Arial Unicode MS" pitchFamily="34" charset="-128"/>
                <a:cs typeface="Arial Unicode MS" pitchFamily="34" charset="-128"/>
              </a:rPr>
              <a:t>Трудовая деятельность дошкольников может реализовываться на основе потенциала развивающей предметно-пространственной среды ДОУ с соответствующим наполнением. При наполнении развивающей среды крайне важно правильно определить  педагогическую ценность игрушек и игровых материалов. В этом педагогам может помочь </a:t>
            </a:r>
            <a:r>
              <a:rPr lang="ru-RU" sz="2800" b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письмо Минобразования России от 17.05. 1995 №61/19-12 «О психолого-педагогических требованиях к играм и игрушкам в современных условиях».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</a:rPr>
              <a:t>Пословицы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8775" y="1557338"/>
            <a:ext cx="8785225" cy="5040312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 </a:t>
            </a: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Глазам страшно,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а руки сделают.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Семь дел в одни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руки не берут.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За всякое дело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берись умело.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Муравей не велик,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а горы копает.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Покуда цеп в руках,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покуда и хлеб в зубах.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За много дел не берись,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а в одном отличись.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Не говори, что делал,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а говори, что сделал.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Ест за вола,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а работает за комара.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Не все те повара,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у кого ножи длинные.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00602B"/>
                </a:solidFill>
                <a:latin typeface="Times New Roman" pitchFamily="18" charset="0"/>
              </a:rPr>
              <a:t>Не учи безделью,</a:t>
            </a:r>
            <a:r>
              <a:rPr lang="ru-RU" sz="2800" b="0" smtClean="0">
                <a:solidFill>
                  <a:srgbClr val="00602B"/>
                </a:solidFill>
                <a:latin typeface="Times New Roman" pitchFamily="18" charset="0"/>
              </a:rPr>
              <a:t> а учи рукоделью.</a:t>
            </a:r>
            <a:r>
              <a:rPr lang="ru-RU" sz="2800" smtClean="0">
                <a:solidFill>
                  <a:srgbClr val="00602B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68288" y="227013"/>
            <a:ext cx="8424862" cy="1143000"/>
          </a:xfrm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600" smtClean="0">
                <a:ln>
                  <a:noFill/>
                </a:ln>
                <a:latin typeface="Times New Roman" pitchFamily="18" charset="0"/>
              </a:rPr>
              <a:t>«Творческий» - с помощью жестов,  показать пословицу).</a:t>
            </a:r>
            <a:r>
              <a:rPr lang="ru-RU" sz="4800" smtClean="0">
                <a:ln>
                  <a:noFill/>
                </a:ln>
              </a:rPr>
              <a:t>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95288" y="1412875"/>
            <a:ext cx="8507412" cy="5213350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00602B"/>
                </a:solidFill>
                <a:latin typeface="Times New Roman" pitchFamily="18" charset="0"/>
              </a:rPr>
              <a:t>- Труд человека кормит, а лень портит.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00602B"/>
                </a:solidFill>
                <a:latin typeface="Times New Roman" pitchFamily="18" charset="0"/>
              </a:rPr>
              <a:t>- Что посеешь, то и пожнешь.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00602B"/>
                </a:solidFill>
                <a:latin typeface="Times New Roman" pitchFamily="18" charset="0"/>
              </a:rPr>
              <a:t>- Без труда не вытащишь и рыбку из пруда.</a:t>
            </a:r>
          </a:p>
          <a:p>
            <a:pPr>
              <a:buFont typeface="Arial" charset="0"/>
              <a:buNone/>
            </a:pPr>
            <a:r>
              <a:rPr lang="ru-RU" sz="4000" smtClean="0">
                <a:solidFill>
                  <a:srgbClr val="00602B"/>
                </a:solidFill>
                <a:latin typeface="Times New Roman" pitchFamily="18" charset="0"/>
              </a:rPr>
              <a:t>- Кто не работает, тот не ест.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360" y="276523"/>
            <a:ext cx="830760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u="sng" dirty="0">
                <a:solidFill>
                  <a:srgbClr val="C00000"/>
                </a:solidFill>
                <a:latin typeface="+mj-lt"/>
              </a:rPr>
              <a:t>Вывод: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sp>
        <p:nvSpPr>
          <p:cNvPr id="40962" name="Объект 2"/>
          <p:cNvSpPr>
            <a:spLocks noGrp="1"/>
          </p:cNvSpPr>
          <p:nvPr>
            <p:ph idx="4294967295"/>
          </p:nvPr>
        </p:nvSpPr>
        <p:spPr bwMode="auto"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</a:rPr>
              <a:t>Таким образом, только творческий подход к решению проблемы по формированию у детей позитивных установок к различным видам труда и творчества в современных образовательных условиях позволит достичь высоких результатов.  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2565400"/>
            <a:ext cx="3457575" cy="429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3817" name="Group 25"/>
          <p:cNvGraphicFramePr>
            <a:graphicFrameLocks noGrp="1"/>
          </p:cNvGraphicFramePr>
          <p:nvPr/>
        </p:nvGraphicFramePr>
        <p:xfrm>
          <a:off x="0" y="188913"/>
          <a:ext cx="9144000" cy="23320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332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/>
                        </a:rPr>
                        <a:t>«</a:t>
                      </a: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Свободный труд нужен человеку сам по себе для развития и поддержания человеческого достоинства"                                                                                           К. Д. Ушинский.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124075" y="765175"/>
            <a:ext cx="6480175" cy="3527425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                     </a:t>
            </a:r>
            <a:r>
              <a:rPr lang="ru-RU" sz="4000" smtClean="0">
                <a:solidFill>
                  <a:schemeClr val="folHlink"/>
                </a:solidFill>
              </a:rPr>
              <a:t>Желаем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solidFill>
                  <a:schemeClr val="folHlink"/>
                </a:solidFill>
              </a:rPr>
              <a:t>    творческих  успехов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400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750" y="274638"/>
            <a:ext cx="8569325" cy="1143000"/>
          </a:xfrm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400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  <a:t>Задачи трудового воспитания в ДОУ</a:t>
            </a:r>
          </a:p>
        </p:txBody>
      </p:sp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79388" y="1600200"/>
            <a:ext cx="8713787" cy="4852988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smtClean="0">
                <a:latin typeface="Calibri" pitchFamily="34" charset="0"/>
              </a:rPr>
              <a:t> </a:t>
            </a:r>
            <a:r>
              <a:rPr lang="ru-RU" sz="2800" smtClean="0">
                <a:solidFill>
                  <a:schemeClr val="folHlink"/>
                </a:solidFill>
                <a:latin typeface="Times New Roman" pitchFamily="18" charset="0"/>
              </a:rPr>
              <a:t>Дошкольная педагогика выделяет следующие основные задачи трудового воспитания детей: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ознакомление с трудом взрослых и воспитание уважение к нему;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обучение простейшим трудовым умениям и навыкам; </a:t>
            </a:r>
            <a:endParaRPr lang="ru-RU" sz="28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воспитание интереса к труду, трудолюбия и самостоятельности;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воспитание общественно – направленных мотивов труда, умений трудиться в коллективе и для коллектива.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214313"/>
            <a:ext cx="8640762" cy="1143000"/>
          </a:xfrm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400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  <a:t>Трудовая деятельность в ДОУ в соответствии ФГОС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79388" y="1600200"/>
            <a:ext cx="8640762" cy="4997450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Задачи 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развитие».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	 В п. 3.1 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Объект 2"/>
          <p:cNvSpPr>
            <a:spLocks noGrp="1"/>
          </p:cNvSpPr>
          <p:nvPr>
            <p:ph idx="4294967295"/>
          </p:nvPr>
        </p:nvSpPr>
        <p:spPr bwMode="auto">
          <a:xfrm>
            <a:off x="250825" y="404813"/>
            <a:ext cx="8642350" cy="6119812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формирование положительного отношения к труду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через решение следующих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задач: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формирование позитивных установок к различным видам труда и творчества;</a:t>
            </a:r>
          </a:p>
          <a:p>
            <a:pPr marL="0" indent="0"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воспитание ценностного отношения к собственному труду, труду других людей и его результатам; </a:t>
            </a:r>
            <a:endParaRPr lang="ru-RU" sz="240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воспитание личности ребенка в аспекте труда и творчества.</a:t>
            </a:r>
          </a:p>
          <a:p>
            <a:pPr marL="0" indent="0"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развитие творческой инициативы, способности самостоятельно себя реализовать в различных видах труда и творчества</a:t>
            </a:r>
          </a:p>
          <a:p>
            <a:pPr marL="0" indent="0" eaLnBrk="1" hangingPunct="1"/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569325" cy="1368425"/>
          </a:xfrm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000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  <a:t>Принципы воспитания у детей позитивного отношения к труду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79388" y="1600200"/>
            <a:ext cx="8713787" cy="5068888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Поддержка инициативы детей в различных видах деятельности;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Содействие и сотрудничество детей и взрослых, признание ребенка полноценным участником образовательных отношений;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Построение образовательной деятельности на основе индивидуальных особенностей каждого ребенка;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Полноценное проживание ребенком всех этапов детства, обогащение (амплификация) детского  развития;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Возрастная адекватность дошкольного образования (соответствие условий, требований, методов  возрасту и особенностям  развития);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Принцип развивающего образования (системности и последовательности);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Принцип новизны (использование новейших информационных технологий);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Принцип 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ru-RU" sz="2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45873" y="207963"/>
            <a:ext cx="8109820" cy="1143000"/>
          </a:xfrm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000" b="0" smtClean="0">
                <a:ln>
                  <a:noFill/>
                </a:ln>
                <a:latin typeface="Arial Unicode MS" pitchFamily="34" charset="-128"/>
              </a:rPr>
              <a:t>Виды труда дошкольников.</a:t>
            </a:r>
          </a:p>
        </p:txBody>
      </p:sp>
      <p:sp>
        <p:nvSpPr>
          <p:cNvPr id="9218" name="Rectangle 4"/>
          <p:cNvSpPr>
            <a:spLocks noGrp="1"/>
          </p:cNvSpPr>
          <p:nvPr>
            <p:ph type="body" idx="4294967295"/>
          </p:nvPr>
        </p:nvSpPr>
        <p:spPr bwMode="auto">
          <a:xfrm>
            <a:off x="179388" y="1600200"/>
            <a:ext cx="8713787" cy="4924425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Arial Unicode MS" pitchFamily="34" charset="-128"/>
              </a:rPr>
              <a:t>  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Труд детей в детском саду многообразен. Это позволяет поддерживать у них интерес к  трудовой деятельности, осуществлять их всестороннее развитие.  </a:t>
            </a:r>
          </a:p>
          <a:p>
            <a:pPr algn="ctr">
              <a:buFont typeface="Arial" charset="0"/>
              <a:buNone/>
            </a:pPr>
            <a:r>
              <a:rPr lang="ru-RU" sz="2800" i="1" smtClean="0">
                <a:solidFill>
                  <a:schemeClr val="tx1"/>
                </a:solidFill>
                <a:latin typeface="Times New Roman" pitchFamily="18" charset="0"/>
              </a:rPr>
              <a:t>Различают четыре основных вида детского труда: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-  самообслуживание, </a:t>
            </a:r>
          </a:p>
          <a:p>
            <a:pPr>
              <a:buFont typeface="Arial" charset="0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 -  хозяйственно – бытовой труд,</a:t>
            </a:r>
          </a:p>
          <a:p>
            <a:pPr>
              <a:buFont typeface="Arial" charset="0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 -  труд в природе,</a:t>
            </a:r>
          </a:p>
          <a:p>
            <a:pPr>
              <a:buFont typeface="Arial" charset="0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 -  ручной труд.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15888"/>
            <a:ext cx="8497888" cy="1287462"/>
          </a:xfrm>
          <a:solidFill>
            <a:schemeClr val="bg1">
              <a:alpha val="45882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000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  <a:t>Компоненты трудовой деятельности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79388" y="1600200"/>
            <a:ext cx="8785225" cy="4997450"/>
          </a:xfrm>
          <a:solidFill>
            <a:schemeClr val="bg1">
              <a:alpha val="67842"/>
            </a:schemeClr>
          </a:solidFill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Мотив  - </a:t>
            </a:r>
            <a:r>
              <a:rPr lang="ru-RU" sz="2400" i="1" u="sng" smtClean="0">
                <a:solidFill>
                  <a:schemeClr val="tx1"/>
                </a:solidFill>
                <a:latin typeface="Times New Roman" pitchFamily="18" charset="0"/>
              </a:rPr>
              <a:t>это причина, побуждающая к трудовой деятельности или заинтересовывающий момент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Цель </a:t>
            </a:r>
            <a:r>
              <a:rPr lang="ru-RU" sz="2400" i="1" u="sng" smtClean="0">
                <a:solidFill>
                  <a:schemeClr val="tx1"/>
                </a:solidFill>
                <a:latin typeface="Times New Roman" pitchFamily="18" charset="0"/>
              </a:rPr>
              <a:t>- это то, к чему надо стремиться. </a:t>
            </a:r>
          </a:p>
          <a:p>
            <a:pPr eaLnBrk="1" hangingPunct="1">
              <a:lnSpc>
                <a:spcPct val="90000"/>
              </a:lnSpc>
            </a:pPr>
            <a:endParaRPr lang="ru-RU" sz="24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Трудовые действия – </a:t>
            </a:r>
            <a:r>
              <a:rPr lang="ru-RU" sz="2400" i="1" u="sng" smtClean="0">
                <a:solidFill>
                  <a:schemeClr val="tx1"/>
                </a:solidFill>
                <a:latin typeface="Times New Roman" pitchFamily="18" charset="0"/>
              </a:rPr>
              <a:t>это то,  при помощи чего осуществляется цель и достигается результат</a:t>
            </a:r>
          </a:p>
          <a:p>
            <a:pPr eaLnBrk="1" hangingPunct="1">
              <a:lnSpc>
                <a:spcPct val="90000"/>
              </a:lnSpc>
            </a:pPr>
            <a:endParaRPr lang="ru-RU" sz="2400" i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 Планирование  - </a:t>
            </a:r>
            <a:r>
              <a:rPr lang="ru-RU" sz="2400" i="1" u="sng" smtClean="0">
                <a:solidFill>
                  <a:schemeClr val="tx1"/>
                </a:solidFill>
                <a:latin typeface="Times New Roman" pitchFamily="18" charset="0"/>
              </a:rPr>
              <a:t>это умение предвидеть предстоящую работу</a:t>
            </a:r>
          </a:p>
          <a:p>
            <a:pPr eaLnBrk="1" hangingPunct="1">
              <a:lnSpc>
                <a:spcPct val="90000"/>
              </a:lnSpc>
            </a:pPr>
            <a:endParaRPr lang="ru-RU" sz="2400" i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</a:rPr>
              <a:t> Результат </a:t>
            </a:r>
            <a:r>
              <a:rPr lang="ru-RU" sz="2400" i="1" u="sng" smtClean="0">
                <a:solidFill>
                  <a:schemeClr val="tx1"/>
                </a:solidFill>
                <a:latin typeface="Times New Roman" pitchFamily="18" charset="0"/>
              </a:rPr>
              <a:t>-  это показатель завершения работы,  фактор,  помогающий воспитывать у детей интерес к труду.</a:t>
            </a:r>
            <a:r>
              <a:rPr lang="ru-RU" sz="240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  <a:p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640" y="207477"/>
            <a:ext cx="8738699" cy="11138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Задачи трудового воспитания детей дошкольного возраста по группам</a:t>
            </a:r>
          </a:p>
        </p:txBody>
      </p:sp>
      <p:graphicFrame>
        <p:nvGraphicFramePr>
          <p:cNvPr id="11287" name="Group 23"/>
          <p:cNvGraphicFramePr>
            <a:graphicFrameLocks noGrp="1"/>
          </p:cNvGraphicFramePr>
          <p:nvPr>
            <p:ph idx="4294967295"/>
          </p:nvPr>
        </p:nvGraphicFramePr>
        <p:xfrm>
          <a:off x="179388" y="1557338"/>
          <a:ext cx="8785225" cy="5184775"/>
        </p:xfrm>
        <a:graphic>
          <a:graphicData uri="http://schemas.openxmlformats.org/drawingml/2006/table">
            <a:tbl>
              <a:tblPr/>
              <a:tblGrid>
                <a:gridCol w="1484312"/>
                <a:gridCol w="1468438"/>
                <a:gridCol w="1798637"/>
                <a:gridCol w="2625725"/>
                <a:gridCol w="1408113"/>
              </a:tblGrid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Группа раннего  возраста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Младшая группа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Старшая 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Подготови-тельная     группа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430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Начинается приобщение детей к трудовой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Основной вид труда в этом возрасте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самообслуживание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Продолжается формирование у детей желания к посильному труду.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Дети активно овладевают различными трудовыми навыками и приемами труда в природе, хозяйственно-бытового труда и самообслуживания.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Добавляется ручной труд.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Делается акцент на формирование всех доступных детям умений, навыков в различных видах труда. Формируется осознанное отношение и интерес к трудовой деятельности, умение достигать результата.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Сформированные навыки и умения совершенствуются.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1271</TotalTime>
  <Words>1619</Words>
  <Application>Microsoft Office PowerPoint</Application>
  <PresentationFormat>Экран (4:3)</PresentationFormat>
  <Paragraphs>167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ТРУДОВОЕ ВОСПИТАНИЕ В ДОУ</vt:lpstr>
      <vt:lpstr>Слайд 2</vt:lpstr>
      <vt:lpstr>Задачи трудового воспитания в ДОУ</vt:lpstr>
      <vt:lpstr>Трудовая деятельность в ДОУ в соответствии ФГОС</vt:lpstr>
      <vt:lpstr>Слайд 5</vt:lpstr>
      <vt:lpstr>Принципы воспитания у детей позитивного отношения к труду</vt:lpstr>
      <vt:lpstr>Виды труда дошкольников.</vt:lpstr>
      <vt:lpstr>Компоненты трудовой деятельности</vt:lpstr>
      <vt:lpstr>Задачи трудового воспитания детей дошкольного возраста по группам</vt:lpstr>
      <vt:lpstr> Самообслуживание - труд, направленный на удовлетворение повседневных личных потребностей </vt:lpstr>
      <vt:lpstr> Овладение компонентами трудовой деятельности в процессе самообслуживания </vt:lpstr>
      <vt:lpstr>Хозяйственно-бытовой труд направлен на поддержание чистоты и порядка в помещении и на участке, помощь взрослым при организации режимных процессов.</vt:lpstr>
      <vt:lpstr>Слайд 13</vt:lpstr>
      <vt:lpstr> Труд в природе  - в уголке природы, в цветнике, на огороде </vt:lpstr>
      <vt:lpstr>  Овладение компонентами трудовой деятельности в процессе труда в природе  </vt:lpstr>
      <vt:lpstr>Ручной труд - развивает конструктивные способности детей, полезные практические навыки и ориентировки, формирует интерес к работе, готовность справиться с ней </vt:lpstr>
      <vt:lpstr> Овладение компонентами трудовой деятельности в процессе ручного труда </vt:lpstr>
      <vt:lpstr>Слайд 18</vt:lpstr>
      <vt:lpstr>  Санитарно-эпидемиологические требования к  организации и содержанию работы по трудовому воспитанию.   </vt:lpstr>
      <vt:lpstr> Санитарно-эпидемиологические требования к  организации и содержанию работы по трудовому воспитанию. </vt:lpstr>
      <vt:lpstr> Современные подходы к формированию  предметно-развивающей среды в ДОУ в соответствии с требованиями ФГОС </vt:lpstr>
      <vt:lpstr>Слайд 22</vt:lpstr>
      <vt:lpstr>Пословицы</vt:lpstr>
      <vt:lpstr>«Творческий» - с помощью жестов,  показать пословицу). </vt:lpstr>
      <vt:lpstr>Вывод: </vt:lpstr>
      <vt:lpstr>Слайд 26</vt:lpstr>
      <vt:lpstr>Слайд 27</vt:lpstr>
    </vt:vector>
  </TitlesOfParts>
  <Company>Департамент Образования города 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Komp</cp:lastModifiedBy>
  <cp:revision>106</cp:revision>
  <dcterms:created xsi:type="dcterms:W3CDTF">2014-10-07T13:01:36Z</dcterms:created>
  <dcterms:modified xsi:type="dcterms:W3CDTF">2022-05-10T17:08:10Z</dcterms:modified>
</cp:coreProperties>
</file>